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6796087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820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19560" y="159984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684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820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19560" y="3962160"/>
            <a:ext cx="2648520" cy="2157120"/>
          </a:xfrm>
          <a:prstGeom prst="rect">
            <a:avLst/>
          </a:prstGeom>
        </p:spPr>
        <p:txBody>
          <a:bodyPr lIns="90000" rIns="90000" tIns="46800" bIns="46800">
            <a:normAutofit fontScale="77000"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6840" y="274680"/>
            <a:ext cx="8226360" cy="5284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799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2440" y="396216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6840" y="127440"/>
            <a:ext cx="8226360" cy="14346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2440" y="1599840"/>
            <a:ext cx="4014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6840" y="3962160"/>
            <a:ext cx="8226360" cy="21571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6840" y="274680"/>
            <a:ext cx="8226360" cy="113976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6840" y="1599840"/>
            <a:ext cx="8226360" cy="452268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342720" indent="-342720">
              <a:spcBef>
                <a:spcPts val="799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spcBef>
                <a:spcPts val="598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2057400" indent="-228600">
              <a:spcBef>
                <a:spcPts val="499"/>
              </a:spcBef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endParaRPr b="0" lang="ru-RU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3124080" y="6356520"/>
            <a:ext cx="2895840" cy="36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160"/>
            <a:ext cx="2130480" cy="361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fld id="{5188DB44-688E-4F7F-98D3-628606066D06}" type="slidenum">
              <a:rPr b="0" lang="ru-RU" sz="1200" spc="-1" strike="noStrike">
                <a:solidFill>
                  <a:srgbClr val="898989"/>
                </a:solidFill>
                <a:latin typeface="Calibri"/>
                <a:ea typeface="Segoe UI"/>
              </a:rPr>
              <a:t>&lt;номер&gt;</a:t>
            </a:fld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2" descr="http://cdn6.bigcommerce.com/s-eits0w6/product_images/uploaded_images/compass-rose-metal-wall-art.jpg?t=1408550566"/>
          <p:cNvPicPr/>
          <p:nvPr/>
        </p:nvPicPr>
        <p:blipFill>
          <a:blip r:embed="rId1"/>
          <a:stretch/>
        </p:blipFill>
        <p:spPr>
          <a:xfrm>
            <a:off x="264960" y="225360"/>
            <a:ext cx="419400" cy="38736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2427120" y="235080"/>
            <a:ext cx="482616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СХЕМА ГРАНИЦ РЫБОВОДНОГО УЧАСТКА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0" y="1557360"/>
            <a:ext cx="227160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600" spc="-1" strike="noStrike">
                <a:solidFill>
                  <a:srgbClr val="000000"/>
                </a:solidFill>
                <a:latin typeface="Calibri"/>
              </a:rPr>
              <a:t>оз. Песьяное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6145200" y="1509840"/>
            <a:ext cx="298116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Частоозерский  район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7130880" y="6284880"/>
            <a:ext cx="172728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-  Граница рыбоводного      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     </a:t>
            </a:r>
            <a:r>
              <a:rPr b="0" lang="ru-RU" sz="10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6754680" y="6384960"/>
            <a:ext cx="247680" cy="47520"/>
          </a:xfrm>
          <a:custGeom>
            <a:avLst/>
            <a:gdLst/>
            <a:ahLst/>
            <a:rect l="l" t="t" r="r" b="b"/>
            <a:pathLst>
              <a:path w="181998" h="11201">
                <a:moveTo>
                  <a:pt x="32826" y="18212"/>
                </a:moveTo>
                <a:lnTo>
                  <a:pt x="214824" y="18212"/>
                </a:lnTo>
                <a:lnTo>
                  <a:pt x="214824" y="29413"/>
                </a:lnTo>
                <a:lnTo>
                  <a:pt x="32826" y="29413"/>
                </a:lnTo>
                <a:lnTo>
                  <a:pt x="32826" y="18212"/>
                </a:lnTo>
                <a:close/>
              </a:path>
            </a:pathLst>
          </a:custGeom>
          <a:solidFill>
            <a:srgbClr val="ff0000"/>
          </a:solidFill>
          <a:ln w="25560">
            <a:solidFill>
              <a:srgbClr val="ff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6"/>
          <p:cNvSpPr/>
          <p:nvPr/>
        </p:nvSpPr>
        <p:spPr>
          <a:xfrm>
            <a:off x="4717440" y="2084400"/>
            <a:ext cx="1288800" cy="33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ctr"/>
            <a:r>
              <a:rPr b="0" lang="ru-RU" sz="1600" spc="-1" strike="noStrike">
                <a:solidFill>
                  <a:srgbClr val="0070c0"/>
                </a:solidFill>
                <a:latin typeface="Calibri"/>
              </a:rPr>
              <a:t>оз. Песьяное</a:t>
            </a:r>
            <a:endParaRPr b="0" lang="ru-RU" sz="1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328680" y="784080"/>
            <a:ext cx="155736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Наименование рыбоводного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9" name="CustomShape 8"/>
          <p:cNvSpPr/>
          <p:nvPr/>
        </p:nvSpPr>
        <p:spPr>
          <a:xfrm>
            <a:off x="1944000" y="792000"/>
            <a:ext cx="2288880" cy="459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Описание границ  рыбоводного участка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4866120" y="768240"/>
            <a:ext cx="104040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длина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ширина (м),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площадь (га)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1" name="CustomShape 10"/>
          <p:cNvSpPr/>
          <p:nvPr/>
        </p:nvSpPr>
        <p:spPr>
          <a:xfrm>
            <a:off x="4716360" y="1547640"/>
            <a:ext cx="149868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200" spc="-1" strike="noStrike">
                <a:solidFill>
                  <a:srgbClr val="000000"/>
                </a:solidFill>
                <a:latin typeface="Calibri"/>
              </a:rPr>
              <a:t>Площадь – </a:t>
            </a:r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62,1 га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2" name="CustomShape 11"/>
          <p:cNvSpPr/>
          <p:nvPr/>
        </p:nvSpPr>
        <p:spPr>
          <a:xfrm>
            <a:off x="6878520" y="784080"/>
            <a:ext cx="1516320" cy="64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Муниципальное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образование, 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1" lang="ru-RU" sz="1200" spc="-1" strike="noStrike">
                <a:solidFill>
                  <a:srgbClr val="000000"/>
                </a:solidFill>
                <a:latin typeface="Calibri"/>
              </a:rPr>
              <a:t>вид рыболовства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CustomShape 12"/>
          <p:cNvSpPr/>
          <p:nvPr/>
        </p:nvSpPr>
        <p:spPr>
          <a:xfrm>
            <a:off x="6415200" y="1817640"/>
            <a:ext cx="2442960" cy="27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i="1" lang="ru-RU" sz="1200" spc="-1" strike="noStrike">
                <a:solidFill>
                  <a:srgbClr val="000000"/>
                </a:solidFill>
                <a:latin typeface="Calibri"/>
              </a:rPr>
              <a:t>Товарное рыбоводство</a:t>
            </a:r>
            <a:endParaRPr b="0" lang="ru-RU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4" name="CustomShape 13"/>
          <p:cNvSpPr/>
          <p:nvPr/>
        </p:nvSpPr>
        <p:spPr>
          <a:xfrm flipV="1">
            <a:off x="8472600" y="2607120"/>
            <a:ext cx="4680" cy="4680"/>
          </a:xfrm>
          <a:prstGeom prst="ellipse">
            <a:avLst/>
          </a:prstGeom>
          <a:gradFill rotWithShape="0">
            <a:gsLst>
              <a:gs pos="0">
                <a:srgbClr val="8af3c7"/>
              </a:gs>
              <a:gs pos="100000">
                <a:srgbClr val="ddfaed"/>
              </a:gs>
            </a:gsLst>
            <a:lin ang="8100000"/>
          </a:gradFill>
          <a:ln w="25560">
            <a:solidFill>
              <a:srgbClr val="00b0f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14"/>
          <p:cNvSpPr/>
          <p:nvPr/>
        </p:nvSpPr>
        <p:spPr>
          <a:xfrm>
            <a:off x="1106640" y="4005360"/>
            <a:ext cx="15228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15"/>
          <p:cNvSpPr/>
          <p:nvPr/>
        </p:nvSpPr>
        <p:spPr>
          <a:xfrm>
            <a:off x="1028880" y="4508640"/>
            <a:ext cx="153720" cy="8712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16"/>
          <p:cNvSpPr/>
          <p:nvPr/>
        </p:nvSpPr>
        <p:spPr>
          <a:xfrm>
            <a:off x="684360" y="4245120"/>
            <a:ext cx="142560" cy="44280"/>
          </a:xfrm>
          <a:prstGeom prst="ellipse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17"/>
          <p:cNvSpPr/>
          <p:nvPr/>
        </p:nvSpPr>
        <p:spPr>
          <a:xfrm>
            <a:off x="2406600" y="4076640"/>
            <a:ext cx="12384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CustomShape 18"/>
          <p:cNvSpPr/>
          <p:nvPr/>
        </p:nvSpPr>
        <p:spPr>
          <a:xfrm>
            <a:off x="1886040" y="4508640"/>
            <a:ext cx="164880" cy="1666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CustomShape 19"/>
          <p:cNvSpPr/>
          <p:nvPr/>
        </p:nvSpPr>
        <p:spPr>
          <a:xfrm>
            <a:off x="2530440" y="5157720"/>
            <a:ext cx="241200" cy="7164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CustomShape 20"/>
          <p:cNvSpPr/>
          <p:nvPr/>
        </p:nvSpPr>
        <p:spPr>
          <a:xfrm>
            <a:off x="2406600" y="4076640"/>
            <a:ext cx="247680" cy="730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21"/>
          <p:cNvSpPr/>
          <p:nvPr/>
        </p:nvSpPr>
        <p:spPr>
          <a:xfrm flipH="1" flipV="1">
            <a:off x="2308680" y="3627360"/>
            <a:ext cx="298440" cy="2872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22"/>
          <p:cNvSpPr/>
          <p:nvPr/>
        </p:nvSpPr>
        <p:spPr>
          <a:xfrm>
            <a:off x="1403280" y="4527720"/>
            <a:ext cx="289080" cy="2775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23"/>
          <p:cNvSpPr/>
          <p:nvPr/>
        </p:nvSpPr>
        <p:spPr>
          <a:xfrm>
            <a:off x="1258920" y="3497400"/>
            <a:ext cx="144360" cy="14436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5" name="Picture 2" descr="V:\Сектор аквакультуры\Комиссия по границам\Карты районов\Частоозерский.jpg"/>
          <p:cNvPicPr/>
          <p:nvPr/>
        </p:nvPicPr>
        <p:blipFill>
          <a:blip r:embed="rId2"/>
          <a:stretch/>
        </p:blipFill>
        <p:spPr>
          <a:xfrm>
            <a:off x="4657680" y="2776680"/>
            <a:ext cx="4442040" cy="3025800"/>
          </a:xfrm>
          <a:prstGeom prst="rect">
            <a:avLst/>
          </a:prstGeom>
          <a:ln>
            <a:noFill/>
          </a:ln>
        </p:spPr>
      </p:pic>
      <p:sp>
        <p:nvSpPr>
          <p:cNvPr id="66" name="Line 24"/>
          <p:cNvSpPr/>
          <p:nvPr/>
        </p:nvSpPr>
        <p:spPr>
          <a:xfrm flipH="1" flipV="1">
            <a:off x="5532480" y="2617920"/>
            <a:ext cx="882720" cy="2187360"/>
          </a:xfrm>
          <a:prstGeom prst="line">
            <a:avLst/>
          </a:prstGeom>
          <a:ln w="936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25"/>
          <p:cNvSpPr/>
          <p:nvPr/>
        </p:nvSpPr>
        <p:spPr>
          <a:xfrm>
            <a:off x="4707000" y="6329520"/>
            <a:ext cx="2314440" cy="246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1" lang="ru-RU" sz="1000" spc="-1" strike="noStrike">
                <a:solidFill>
                  <a:srgbClr val="000000"/>
                </a:solidFill>
                <a:latin typeface="Calibri"/>
              </a:rPr>
              <a:t>Условные обозначения:</a:t>
            </a:r>
            <a:endParaRPr b="0" lang="ru-RU" sz="1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8" name="CustomShape 26"/>
          <p:cNvSpPr/>
          <p:nvPr/>
        </p:nvSpPr>
        <p:spPr>
          <a:xfrm>
            <a:off x="1920960" y="2863800"/>
            <a:ext cx="2233440" cy="596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от т. 1 до т. 2 по береговой линии; от т. 2 до т. 3 по береговой линии; от т. 3 до т. 1 по береговой линии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9" name="CustomShape 27"/>
          <p:cNvSpPr/>
          <p:nvPr/>
        </p:nvSpPr>
        <p:spPr>
          <a:xfrm>
            <a:off x="1898640" y="1285920"/>
            <a:ext cx="2448000" cy="160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Географические координаты точек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 algn="ctr"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(с использованием системы         координат WGS84)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№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точ    Е (долгота),   </a:t>
            </a:r>
            <a:r>
              <a:rPr b="0" lang="en-US" sz="1100" spc="-1" strike="noStrike">
                <a:solidFill>
                  <a:srgbClr val="000000"/>
                </a:solidFill>
                <a:latin typeface="Calibri"/>
              </a:rPr>
              <a:t>N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(широта) 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ки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1.       67°52′44″         55°27′57″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/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2.       67°53′1″           55°27′28″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  <a:p>
            <a:pPr>
              <a:buClr>
                <a:srgbClr val="000000"/>
              </a:buClr>
              <a:buFont typeface="StarSymbol"/>
              <a:buAutoNum type="arabicPeriod" startAt="3"/>
            </a:pP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       </a:t>
            </a:r>
            <a:r>
              <a:rPr b="0" lang="ru-RU" sz="1100" spc="-1" strike="noStrike">
                <a:solidFill>
                  <a:srgbClr val="000000"/>
                </a:solidFill>
                <a:latin typeface="Calibri"/>
              </a:rPr>
              <a:t>67°52′25″         55°27′36″</a:t>
            </a:r>
            <a:endParaRPr b="0" lang="ru-RU" sz="11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0" name="CustomShape 28"/>
          <p:cNvSpPr/>
          <p:nvPr/>
        </p:nvSpPr>
        <p:spPr>
          <a:xfrm>
            <a:off x="3262320" y="3244680"/>
            <a:ext cx="185760" cy="36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9"/>
          <p:cNvSpPr/>
          <p:nvPr/>
        </p:nvSpPr>
        <p:spPr>
          <a:xfrm>
            <a:off x="3225960" y="3811680"/>
            <a:ext cx="185400" cy="369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30"/>
          <p:cNvSpPr/>
          <p:nvPr/>
        </p:nvSpPr>
        <p:spPr>
          <a:xfrm>
            <a:off x="3262320" y="3244680"/>
            <a:ext cx="185760" cy="36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3" name="Picture 2" descr="V:\Сектор аквакультуры\Комиссия по границам\Карты участков\2020\оз. Песьяное Частозерский район (восточный).bmp"/>
          <p:cNvPicPr/>
          <p:nvPr/>
        </p:nvPicPr>
        <p:blipFill>
          <a:blip r:embed="rId3"/>
          <a:stretch/>
        </p:blipFill>
        <p:spPr>
          <a:xfrm>
            <a:off x="395280" y="3646440"/>
            <a:ext cx="3951360" cy="2470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14364</TotalTime>
  <Application>LibreOffice/6.2.0.3$Windows_x86 LibreOffice_project/98c6a8a1c6c7b144ce3cc729e34964b47ce25d62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cp:lastPrinted>2020-04-08T18:23:55Z</cp:lastPrinted>
  <dcterms:modified xsi:type="dcterms:W3CDTF">2020-08-26T17:11:42Z</dcterms:modified>
  <cp:revision>933</cp:revision>
  <dc:subject/>
  <dc:title>Заседание комиссии по  определению рыбопромысловых  и рыбоводных участков  </dc:title>
</cp:coreProperties>
</file>