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5" r:id="rId4"/>
    <p:sldId id="270" r:id="rId5"/>
    <p:sldId id="266" r:id="rId6"/>
    <p:sldId id="267" r:id="rId7"/>
    <p:sldId id="268" r:id="rId8"/>
    <p:sldId id="269" r:id="rId9"/>
    <p:sldId id="271" r:id="rId10"/>
    <p:sldId id="275" r:id="rId11"/>
    <p:sldId id="274" r:id="rId12"/>
    <p:sldId id="258" r:id="rId13"/>
    <p:sldId id="259" r:id="rId14"/>
    <p:sldId id="260" r:id="rId15"/>
    <p:sldId id="261" r:id="rId16"/>
    <p:sldId id="263" r:id="rId17"/>
    <p:sldId id="262" r:id="rId18"/>
    <p:sldId id="264" r:id="rId19"/>
  </p:sldIdLst>
  <p:sldSz cx="12192000" cy="6858000"/>
  <p:notesSz cx="6797675" cy="992981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7B1"/>
    <a:srgbClr val="466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622" autoAdjust="0"/>
  </p:normalViewPr>
  <p:slideViewPr>
    <p:cSldViewPr snapToGrid="0">
      <p:cViewPr>
        <p:scale>
          <a:sx n="110" d="100"/>
          <a:sy n="110" d="100"/>
        </p:scale>
        <p:origin x="-71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AB7F1-9DB1-4C33-8A45-A45640C07125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0230-19AA-4F36-BBA9-2BDE303E1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60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F25D-0EB7-420C-8EB2-9B67212FE90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5236-1D75-472F-BBDE-C429B14B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3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5236-1D75-472F-BBDE-C429B14BEC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вешалка, лампа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F558159-12CC-636A-B792-E4EBD16F4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23CC98-C3A6-E950-D2D3-0EC9C4F9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1" y="1122363"/>
            <a:ext cx="10086109" cy="2387600"/>
          </a:xfr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B28AD64-502D-1A66-A6DF-C94D88D8D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1" y="3602038"/>
            <a:ext cx="10086109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466F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6CEA51-FD97-BC97-271A-84471772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0808E5-B408-E027-89DA-7BEF7744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5C4EFD-353C-9557-83F4-BB37591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94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5CE3AF-915D-7F7C-1F46-232EA572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DC17D87-C6EE-A6CA-F0C9-B234941F3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99FA61-8E70-33DA-298B-9520D0C4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14BE0B-3AEB-58CE-C766-AE833EF0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AAF53B-AFDF-AA28-0A2A-263AF166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03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1752C52-C95F-E025-D8DB-9648B13CA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ED4AC1-2B4A-E82B-EA27-5A9A3109F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E9098C-94D9-EE4B-CBE8-122906BC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A2A01-705D-994C-8EE6-13C217DE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1AEC40-BCA5-6754-727F-A433B3C9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385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35A8B7-4E30-6ACC-F31D-DF4485F1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C019B5-2824-9901-D5DA-6910D6B8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ACC1BE-F97D-64C7-2634-15ADD3CD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77FC68-B75F-6860-ACAA-41B750B0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99BE66-B5BE-2CFF-21C6-AE5C2E21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045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61E3A-50EC-FCCE-8CAB-A455237F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5FBFE2-2C14-0FDB-FA46-01A5E5A5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7FF3AB-547D-9C41-1356-E38B8C01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6E4CC6-8DB4-F67E-10FF-3AB0F8CF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0A6EA4-21EE-59A5-7C6B-2FD52FEB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8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9E9CBB-ED9D-F516-0701-BCE0E509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13EBBD-6B98-7644-3A90-0C62EF19F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E970D5F-60D6-0F7F-6922-74325B1A5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25D9E6E-4BDA-0299-C546-1A195BED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6C2084-3520-2341-31CD-419C5246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4B1F19-EC94-573C-8E3D-8EF7F687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25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0B461B-408B-9DC3-B8CD-880C28C4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A92494-6FFF-69D5-13F6-4BD1BFA11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65975E-F327-C7A4-6E72-E9D98799B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46B474C-B76C-F92D-E6BC-F5F1A00A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3AD327E-9243-5CC6-2D52-1B66C3428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DDA96B3-0E84-3218-B845-C4D73189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A5355A0-85F1-77DE-972B-383021BB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AAC1579-66CF-3BED-3EEF-42498DBE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487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E8DD77-8C21-9C59-7009-26353637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348DD61-06D0-45B2-C21F-41928F12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ECEBA6C-507B-8EB7-901B-74A04F53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5E2274-DB90-75DA-1628-23F38840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010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4C919BB-1B40-A963-4C3D-7815E2EF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373C9C7-0B4B-E862-5058-00C5AB73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13C4EF-F317-BDB3-B32F-B791BF04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404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7C6C11-80FB-1693-D39B-1B41292C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9BAAC6-3F5B-EDB6-1DDA-C946702A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5AC7EF8-474E-9A5F-9140-4FF2CC605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7C88D75-C1CF-A3E1-8489-D9CE30FA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E23BA9-C0B8-592F-535F-ED679CDD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B42AE91-46D7-B3EB-B3DD-EE7D0668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44E61D-473A-5A88-AB7E-A4D731C8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F59467-E984-F792-D51E-956D5B58B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1646EF-5FE9-6899-BF66-B1D0E4086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EA2E40-7D1E-5D5A-6D75-FF9CFD4A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E64D46-361E-A89C-4A8B-2C5374C3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92A4DD-2897-2131-DE71-9ECB9AA9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88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E7900A5-ABF7-1EF0-A50D-EECBDE3546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4A7245-B35D-9689-9B76-36BAEA7C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7" y="173469"/>
            <a:ext cx="10515600" cy="5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8F38FE-181F-4CB0-92A0-67F1B4FC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F08460-893B-F56D-678C-168A558DA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2E9D-0DA1-462D-ADB3-D4E8934D88E0}" type="datetimeFigureOut">
              <a:rPr lang="x-none" smtClean="0"/>
              <a:t>11.09.2023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C281E1-8B1C-DED6-BF4D-5399D7C1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A7FEC4-5E77-D2D7-D114-6AC10392E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7DC2-A2E3-4F5B-BB48-E72879F28D6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091A63-6CAA-EED9-EB43-2C34CAA33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818" y="2813142"/>
            <a:ext cx="9888833" cy="2302323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ПОЯСНЕНИЯ ПО ЗАПОЛНЕНИЮ карточек определения средней штучной навески выпускаемых водных биоресурсов и учета водных биоресурсов</a:t>
            </a:r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31719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028"/>
          <p:cNvSpPr txBox="1">
            <a:spLocks/>
          </p:cNvSpPr>
          <p:nvPr/>
        </p:nvSpPr>
        <p:spPr>
          <a:xfrm>
            <a:off x="1276710" y="1770929"/>
            <a:ext cx="9894498" cy="38707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/>
              <a:t>Коэффициент уловистости орудия добычи (вылова) </a:t>
            </a:r>
            <a:r>
              <a:rPr lang="ru-RU" sz="2000" b="1" dirty="0" smtClean="0"/>
              <a:t>по осетровым видам водных биоресурсов </a:t>
            </a:r>
            <a:r>
              <a:rPr lang="ru-RU" sz="2000" dirty="0" smtClean="0"/>
              <a:t>(белуги, осетра, севрюги, стерляди), </a:t>
            </a:r>
            <a:r>
              <a:rPr lang="ru-RU" sz="2000" dirty="0"/>
              <a:t>а также вероятно-статистические  методы расчёта количества молоди в водном объекте рыбохозяйственного значения содержатся </a:t>
            </a:r>
            <a:r>
              <a:rPr lang="ru-RU" sz="2000" b="1" dirty="0"/>
              <a:t>в Методике учета водных биологических ресурсов, выпускаемых в водные объекты рыбохозяйственного значения, утвержденной Приказом Минсельхоза РФ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от </a:t>
            </a:r>
            <a:r>
              <a:rPr lang="ru-RU" sz="2000" b="1" dirty="0"/>
              <a:t>07.05.2015 № 176 «Об  утверждении методики учета водных биологических ресурсов, выпускаемых в водные объекты рыбохозяйственного значения</a:t>
            </a:r>
            <a:r>
              <a:rPr lang="ru-RU" sz="2000" b="1" dirty="0" smtClean="0"/>
              <a:t>»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Коэффициент уловистости орудия добычи (вылова) </a:t>
            </a:r>
            <a:r>
              <a:rPr lang="ru-RU" sz="2000" b="1" dirty="0"/>
              <a:t>по </a:t>
            </a:r>
            <a:r>
              <a:rPr lang="ru-RU" sz="2000" b="1" dirty="0" smtClean="0"/>
              <a:t>сиговым </a:t>
            </a:r>
            <a:r>
              <a:rPr lang="ru-RU" sz="2000" b="1" dirty="0"/>
              <a:t>видам водных </a:t>
            </a:r>
            <a:r>
              <a:rPr lang="ru-RU" sz="2000" b="1" dirty="0" smtClean="0"/>
              <a:t>биоресурсов </a:t>
            </a:r>
            <a:r>
              <a:rPr lang="ru-RU" sz="2000" dirty="0" smtClean="0"/>
              <a:t>рекомендованы биологической секцией Ученого совета ФГБНУ «ВНИРО» </a:t>
            </a:r>
            <a:br>
              <a:rPr lang="ru-RU" sz="2000" dirty="0" smtClean="0"/>
            </a:br>
            <a:r>
              <a:rPr lang="ru-RU" sz="2000" dirty="0" smtClean="0"/>
              <a:t>в 2019 году (</a:t>
            </a:r>
            <a:r>
              <a:rPr lang="ru-RU" sz="2000" b="1" dirty="0" smtClean="0"/>
              <a:t>письмо Тюменского филиала ФГБНУ «ВНИРО» («Госрыбцентр») </a:t>
            </a:r>
            <a:br>
              <a:rPr lang="ru-RU" sz="2000" b="1" dirty="0" smtClean="0"/>
            </a:br>
            <a:r>
              <a:rPr lang="ru-RU" sz="2000" b="1" dirty="0" smtClean="0"/>
              <a:t>от 13.07.2020 № 3640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11834" y="2868998"/>
            <a:ext cx="552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0703" y="6290930"/>
            <a:ext cx="276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2" action="ppaction://hlinksldjump"/>
              </a:rPr>
              <a:t>Подписанты данной карточки</a:t>
            </a:r>
            <a:endParaRPr lang="ru-RU" sz="1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8268421" y="6333899"/>
            <a:ext cx="582282" cy="2884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3"/>
          <p:cNvSpPr txBox="1"/>
          <p:nvPr/>
        </p:nvSpPr>
        <p:spPr>
          <a:xfrm>
            <a:off x="595221" y="1388752"/>
            <a:ext cx="1096862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 случае, если общее количество водных биоресурсов в водном объекте рыбохозяйственного значения превысило количество рыбопосадочного материала в соответствии с актами выпуска объектов аквакультуры, то необходимо указать </a:t>
            </a:r>
            <a:r>
              <a:rPr lang="ru-RU" dirty="0"/>
              <a:t>количество водных биоресурсов в водном объекте рыбохозяйственного значения </a:t>
            </a:r>
            <a:r>
              <a:rPr lang="ru-RU" dirty="0" smtClean="0"/>
              <a:t>согласно акту выпуска</a:t>
            </a:r>
            <a:endParaRPr lang="ru-RU" dirty="0"/>
          </a:p>
        </p:txBody>
      </p:sp>
      <p:sp>
        <p:nvSpPr>
          <p:cNvPr id="4" name="Стрелка углом вверх 3"/>
          <p:cNvSpPr/>
          <p:nvPr/>
        </p:nvSpPr>
        <p:spPr>
          <a:xfrm rot="5400000">
            <a:off x="630400" y="2993992"/>
            <a:ext cx="1947836" cy="1138015"/>
          </a:xfrm>
          <a:prstGeom prst="bentUpArrow">
            <a:avLst>
              <a:gd name="adj1" fmla="val 5426"/>
              <a:gd name="adj2" fmla="val 12234"/>
              <a:gd name="adj3" fmla="val 1223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26" y="2897359"/>
            <a:ext cx="7812417" cy="2680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4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028"/>
          <p:cNvSpPr txBox="1">
            <a:spLocks/>
          </p:cNvSpPr>
          <p:nvPr/>
        </p:nvSpPr>
        <p:spPr>
          <a:xfrm>
            <a:off x="825259" y="2441274"/>
            <a:ext cx="10216551" cy="19495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/>
              <a:t>Средняя штучная навеска </a:t>
            </a:r>
            <a:r>
              <a:rPr lang="ru-RU" sz="3200" dirty="0"/>
              <a:t>выпускаемых водных биоресурсов </a:t>
            </a:r>
            <a:r>
              <a:rPr lang="ru-RU" sz="3200" b="1" dirty="0"/>
              <a:t>оформляется в виде карточки </a:t>
            </a:r>
            <a:r>
              <a:rPr lang="ru-RU" sz="3200" dirty="0"/>
              <a:t>определения средней штучной навески выпускаемых водных </a:t>
            </a:r>
            <a:r>
              <a:rPr lang="ru-RU" sz="3200" dirty="0" smtClean="0"/>
              <a:t>биоресурсов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27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028"/>
          <p:cNvSpPr txBox="1">
            <a:spLocks/>
          </p:cNvSpPr>
          <p:nvPr/>
        </p:nvSpPr>
        <p:spPr>
          <a:xfrm>
            <a:off x="444710" y="862643"/>
            <a:ext cx="11045676" cy="9230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Карточка</a:t>
            </a:r>
            <a:r>
              <a:rPr lang="ru-RU" b="1" dirty="0" smtClean="0"/>
              <a:t> </a:t>
            </a:r>
            <a:r>
              <a:rPr lang="ru-RU" dirty="0"/>
              <a:t>определения средней штучной навески выпускаемых водных </a:t>
            </a:r>
            <a:r>
              <a:rPr lang="ru-RU" dirty="0" smtClean="0"/>
              <a:t>биоресурсов должна содержать следующие сведения:</a:t>
            </a:r>
            <a:endParaRPr lang="ru-RU" dirty="0"/>
          </a:p>
        </p:txBody>
      </p:sp>
      <p:sp>
        <p:nvSpPr>
          <p:cNvPr id="7" name="TextBox 3"/>
          <p:cNvSpPr txBox="1"/>
          <p:nvPr/>
        </p:nvSpPr>
        <p:spPr>
          <a:xfrm>
            <a:off x="444710" y="1887734"/>
            <a:ext cx="523623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Наименование территориального управления Росрыболовства, на территории осуществления полномочий которого осуществляется выпуск водных биоресурсов</a:t>
            </a:r>
            <a:endParaRPr lang="ru-RU" sz="1600" dirty="0"/>
          </a:p>
        </p:txBody>
      </p:sp>
      <p:sp>
        <p:nvSpPr>
          <p:cNvPr id="9" name="TextBox 3"/>
          <p:cNvSpPr txBox="1"/>
          <p:nvPr/>
        </p:nvSpPr>
        <p:spPr>
          <a:xfrm>
            <a:off x="444710" y="3078537"/>
            <a:ext cx="5236230" cy="32932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Наименование (для юридического лица и крестьянского (фермерского) хозяйства, созданного в качестве юридического лица) или фамилия, имя, отчество (для индивидуального предпринимателя и крестьянского (фермерского) хозяйства, созданного без образования юридического лица)</a:t>
            </a:r>
          </a:p>
          <a:p>
            <a:endParaRPr lang="ru-RU" sz="1600" dirty="0"/>
          </a:p>
          <a:p>
            <a:r>
              <a:rPr lang="ru-RU" sz="1600" dirty="0" smtClean="0"/>
              <a:t>Место нахождение и </a:t>
            </a:r>
            <a:r>
              <a:rPr lang="ru-RU" sz="1600" dirty="0"/>
              <a:t>адрес (для юридического лица и крестьянского (фермерского) хозяйства, созданного в качестве юридического лица) </a:t>
            </a:r>
            <a:r>
              <a:rPr lang="ru-RU" sz="1600" dirty="0" smtClean="0"/>
              <a:t> или место жительства </a:t>
            </a:r>
            <a:r>
              <a:rPr lang="ru-RU" sz="1600" dirty="0"/>
              <a:t>(для индивидуального предпринимателя и крестьянского (фермерского) хозяйства, созданного без образования юридического лица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58" y="1887733"/>
            <a:ext cx="5412628" cy="1460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низ 9"/>
          <p:cNvSpPr/>
          <p:nvPr/>
        </p:nvSpPr>
        <p:spPr>
          <a:xfrm rot="16200000">
            <a:off x="5718323" y="2605516"/>
            <a:ext cx="267419" cy="45145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5712324" y="3019336"/>
            <a:ext cx="267419" cy="46344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444709" y="2089546"/>
            <a:ext cx="490366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Наименование водного объекта рыбохозяйственного значения </a:t>
            </a:r>
            <a:r>
              <a:rPr lang="ru-RU" sz="1600" dirty="0"/>
              <a:t>(дополнительно указать муниципалитет и субъект РФ)</a:t>
            </a:r>
          </a:p>
        </p:txBody>
      </p:sp>
      <p:sp>
        <p:nvSpPr>
          <p:cNvPr id="6" name="Объект 1028"/>
          <p:cNvSpPr txBox="1">
            <a:spLocks/>
          </p:cNvSpPr>
          <p:nvPr/>
        </p:nvSpPr>
        <p:spPr>
          <a:xfrm>
            <a:off x="444710" y="862643"/>
            <a:ext cx="10959412" cy="9230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Карточка</a:t>
            </a:r>
            <a:r>
              <a:rPr lang="ru-RU" b="1" dirty="0" smtClean="0"/>
              <a:t> </a:t>
            </a:r>
            <a:r>
              <a:rPr lang="ru-RU" dirty="0"/>
              <a:t>определения средней штучной навески выпускаемых водных </a:t>
            </a:r>
            <a:r>
              <a:rPr lang="ru-RU" dirty="0" smtClean="0"/>
              <a:t>биоресурсов должна содержать следующие сведения:</a:t>
            </a:r>
            <a:endParaRPr lang="ru-RU" dirty="0"/>
          </a:p>
        </p:txBody>
      </p:sp>
      <p:sp>
        <p:nvSpPr>
          <p:cNvPr id="8" name="TextBox 3"/>
          <p:cNvSpPr txBox="1"/>
          <p:nvPr/>
        </p:nvSpPr>
        <p:spPr>
          <a:xfrm>
            <a:off x="444709" y="2985254"/>
            <a:ext cx="490366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Номер </a:t>
            </a:r>
            <a:r>
              <a:rPr lang="ru-RU" sz="1600" dirty="0"/>
              <a:t>пруда, бассейна, садка, водного объекта, приспособленных для разведения и (или) содержания, выращивания водных </a:t>
            </a:r>
            <a:r>
              <a:rPr lang="ru-RU" sz="1600" dirty="0" smtClean="0"/>
              <a:t>биоресурсов </a:t>
            </a: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5253113" y="2231343"/>
            <a:ext cx="267419" cy="30117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5253113" y="3116453"/>
            <a:ext cx="267419" cy="30117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887155" y="3872135"/>
            <a:ext cx="5167224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Обычно, при </a:t>
            </a:r>
            <a:r>
              <a:rPr lang="ru-RU" sz="1400" b="1" dirty="0" smtClean="0"/>
              <a:t>сплошном объемном методе </a:t>
            </a:r>
            <a:r>
              <a:rPr lang="ru-RU" sz="1400" dirty="0" smtClean="0"/>
              <a:t>указывается емкость, </a:t>
            </a:r>
            <a:br>
              <a:rPr lang="ru-RU" sz="1400" dirty="0" smtClean="0"/>
            </a:br>
            <a:r>
              <a:rPr lang="ru-RU" sz="1400" dirty="0" smtClean="0"/>
              <a:t>в которой перевозят водные биоресурсы до места выпуска.</a:t>
            </a:r>
          </a:p>
          <a:p>
            <a:endParaRPr lang="ru-RU" sz="1400" dirty="0" smtClean="0"/>
          </a:p>
          <a:p>
            <a:r>
              <a:rPr lang="ru-RU" sz="1400" dirty="0" smtClean="0"/>
              <a:t>При </a:t>
            </a:r>
            <a:r>
              <a:rPr lang="ru-RU" sz="1400" b="1" dirty="0" err="1" smtClean="0"/>
              <a:t>бонитировочном</a:t>
            </a:r>
            <a:r>
              <a:rPr lang="ru-RU" sz="1400" b="1" dirty="0" smtClean="0"/>
              <a:t> методе </a:t>
            </a:r>
            <a:r>
              <a:rPr lang="ru-RU" sz="1400" dirty="0" smtClean="0"/>
              <a:t>чаще всего указывается рыбоводный участок, в котором разводили, содержали и выращивали водные биоресурсы.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13" y="2108058"/>
            <a:ext cx="5866710" cy="1588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низ 14"/>
          <p:cNvSpPr/>
          <p:nvPr/>
        </p:nvSpPr>
        <p:spPr>
          <a:xfrm rot="10800000">
            <a:off x="8934087" y="3494062"/>
            <a:ext cx="133710" cy="37807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13" y="5476966"/>
            <a:ext cx="5866709" cy="111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трелка вниз 17"/>
          <p:cNvSpPr/>
          <p:nvPr/>
        </p:nvSpPr>
        <p:spPr>
          <a:xfrm rot="10800000" flipV="1">
            <a:off x="8934087" y="5177851"/>
            <a:ext cx="133710" cy="37807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39" y="2385793"/>
            <a:ext cx="5753100" cy="286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1028"/>
          <p:cNvSpPr txBox="1">
            <a:spLocks/>
          </p:cNvSpPr>
          <p:nvPr/>
        </p:nvSpPr>
        <p:spPr>
          <a:xfrm>
            <a:off x="444710" y="862643"/>
            <a:ext cx="10959412" cy="9230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Карточка</a:t>
            </a:r>
            <a:r>
              <a:rPr lang="ru-RU" b="1" dirty="0" smtClean="0"/>
              <a:t> </a:t>
            </a:r>
            <a:r>
              <a:rPr lang="ru-RU" dirty="0"/>
              <a:t>определения средней штучной навески выпускаемых водных </a:t>
            </a:r>
            <a:r>
              <a:rPr lang="ru-RU" dirty="0" smtClean="0"/>
              <a:t>биоресурсов должна содержать следующие сведения:</a:t>
            </a:r>
            <a:endParaRPr lang="ru-RU" dirty="0"/>
          </a:p>
        </p:txBody>
      </p:sp>
      <p:sp>
        <p:nvSpPr>
          <p:cNvPr id="6" name="TextBox 3"/>
          <p:cNvSpPr txBox="1"/>
          <p:nvPr/>
        </p:nvSpPr>
        <p:spPr>
          <a:xfrm>
            <a:off x="444710" y="2013165"/>
            <a:ext cx="490366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Номер карточки учета выпускаемых водных биоресурсов</a:t>
            </a:r>
            <a:endParaRPr lang="ru-RU" sz="1600" dirty="0"/>
          </a:p>
        </p:txBody>
      </p:sp>
      <p:sp>
        <p:nvSpPr>
          <p:cNvPr id="7" name="TextBox 3"/>
          <p:cNvSpPr txBox="1"/>
          <p:nvPr/>
        </p:nvSpPr>
        <p:spPr>
          <a:xfrm>
            <a:off x="444710" y="2753780"/>
            <a:ext cx="4903667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Дата выпуска водных биоресурсов</a:t>
            </a:r>
            <a:endParaRPr lang="ru-RU" sz="1600" dirty="0"/>
          </a:p>
        </p:txBody>
      </p:sp>
      <p:sp>
        <p:nvSpPr>
          <p:cNvPr id="8" name="TextBox 3"/>
          <p:cNvSpPr txBox="1"/>
          <p:nvPr/>
        </p:nvSpPr>
        <p:spPr>
          <a:xfrm>
            <a:off x="444710" y="4253103"/>
            <a:ext cx="490366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Данные контрольной пробы (общая масса (в граммах), количество штук в контрольной пробе, средняя штучная навеска (в граммах)</a:t>
            </a:r>
            <a:endParaRPr lang="ru-RU" sz="1600" dirty="0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5346247" y="2330467"/>
            <a:ext cx="267419" cy="37807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5346993" y="2606576"/>
            <a:ext cx="267419" cy="37807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5346246" y="4355523"/>
            <a:ext cx="267419" cy="37807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028"/>
          <p:cNvSpPr txBox="1">
            <a:spLocks/>
          </p:cNvSpPr>
          <p:nvPr/>
        </p:nvSpPr>
        <p:spPr>
          <a:xfrm>
            <a:off x="966158" y="2553408"/>
            <a:ext cx="10127411" cy="16217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Учет выпуска водных биоресурсов осуществляется в присутствии </a:t>
            </a:r>
            <a:r>
              <a:rPr lang="ru-RU" b="1" dirty="0" smtClean="0"/>
              <a:t>не менее 3 членов комиссии </a:t>
            </a:r>
            <a:r>
              <a:rPr lang="ru-RU" dirty="0" smtClean="0"/>
              <a:t>по учету молоди рыб </a:t>
            </a:r>
            <a:r>
              <a:rPr lang="ru-RU" b="1" dirty="0" smtClean="0"/>
              <a:t>и уполномоченным лицом</a:t>
            </a:r>
            <a:r>
              <a:rPr lang="ru-RU" dirty="0" smtClean="0"/>
              <a:t> из числа сотрудников </a:t>
            </a:r>
            <a:r>
              <a:rPr lang="ru-RU" b="1" dirty="0" smtClean="0"/>
              <a:t>рыбоводного хозяйства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69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7557" y="2642241"/>
            <a:ext cx="3856008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Подписантом является генеральный директор/директор/ (индивидуальный предприниматель) и т.д., действующий на основании Устава (свидетельства о регистрации ОГРНИП)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61279" y="4635423"/>
            <a:ext cx="380856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Подписантом является уполномоченное лицо, действующее на основании доверенности (приказа). </a:t>
            </a:r>
            <a:endParaRPr lang="ru-RU" b="1" dirty="0"/>
          </a:p>
        </p:txBody>
      </p:sp>
      <p:sp>
        <p:nvSpPr>
          <p:cNvPr id="10" name="Объект 1028"/>
          <p:cNvSpPr txBox="1">
            <a:spLocks/>
          </p:cNvSpPr>
          <p:nvPr/>
        </p:nvSpPr>
        <p:spPr>
          <a:xfrm>
            <a:off x="761277" y="1250830"/>
            <a:ext cx="10806745" cy="12335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Подписант карточки </a:t>
            </a:r>
            <a:r>
              <a:rPr lang="ru-RU" dirty="0"/>
              <a:t>определения средней штучной </a:t>
            </a:r>
            <a:r>
              <a:rPr lang="ru-RU" dirty="0" smtClean="0"/>
              <a:t>навески/учета </a:t>
            </a:r>
            <a:r>
              <a:rPr lang="ru-RU" dirty="0"/>
              <a:t>выпускаемых водных </a:t>
            </a:r>
            <a:r>
              <a:rPr lang="ru-RU" dirty="0" smtClean="0"/>
              <a:t>биоресурсов</a:t>
            </a:r>
            <a:r>
              <a:rPr lang="en-US" dirty="0"/>
              <a:t> </a:t>
            </a:r>
            <a:r>
              <a:rPr lang="ru-RU" dirty="0" smtClean="0"/>
              <a:t>со стороны </a:t>
            </a:r>
            <a:r>
              <a:rPr lang="ru-RU" dirty="0"/>
              <a:t>рыбоводного </a:t>
            </a:r>
            <a:r>
              <a:rPr lang="ru-RU" dirty="0" smtClean="0"/>
              <a:t>хозяйства</a:t>
            </a:r>
            <a:r>
              <a:rPr lang="ru-RU" dirty="0"/>
              <a:t>:</a:t>
            </a: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4734641" y="3049190"/>
            <a:ext cx="267419" cy="735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734641" y="4801375"/>
            <a:ext cx="267419" cy="73540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409426" y="5975434"/>
            <a:ext cx="458925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Необходимо приложить копию подтверждающего документа (доверенности, приказа)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6433" y="5883101"/>
            <a:ext cx="33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51" y="4635423"/>
            <a:ext cx="5762625" cy="910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52" y="2993028"/>
            <a:ext cx="5762625" cy="859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3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5826" y="2043358"/>
            <a:ext cx="5046454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Состав комиссии </a:t>
            </a:r>
            <a:r>
              <a:rPr lang="ru-RU" dirty="0"/>
              <a:t>по контролю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выполнением работ </a:t>
            </a:r>
            <a:r>
              <a:rPr lang="ru-RU" dirty="0" smtClean="0"/>
              <a:t>по </a:t>
            </a:r>
            <a:r>
              <a:rPr lang="ru-RU" dirty="0"/>
              <a:t>искусственному воспроизводству водных биологических ресурсов, </a:t>
            </a:r>
            <a:r>
              <a:rPr lang="ru-RU" b="1" dirty="0" smtClean="0"/>
              <a:t>утвержден </a:t>
            </a:r>
            <a:r>
              <a:rPr lang="ru-RU" b="1" dirty="0"/>
              <a:t>приказом Росрыболовства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16.04.2021 № 219 </a:t>
            </a:r>
            <a:r>
              <a:rPr lang="ru-RU" dirty="0" smtClean="0"/>
              <a:t>«</a:t>
            </a:r>
            <a:r>
              <a:rPr lang="ru-RU" dirty="0"/>
              <a:t>Об утверждении состава Комиссии Нижнеобского территориального управления Росрыболовства, осуществляющей контроль </a:t>
            </a:r>
            <a:r>
              <a:rPr lang="ru-RU" dirty="0" smtClean="0"/>
              <a:t>за </a:t>
            </a:r>
            <a:r>
              <a:rPr lang="ru-RU" dirty="0"/>
              <a:t>выполнением работ по искусственному воспроизводству водных биологических ресурсов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12" y="2043358"/>
            <a:ext cx="6134910" cy="2862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880560" y="5608711"/>
            <a:ext cx="870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3" action="ppaction://hlinksldjump"/>
              </a:rPr>
              <a:t>Карточка</a:t>
            </a:r>
            <a:r>
              <a:rPr lang="ru-RU" b="1" u="sng" dirty="0">
                <a:hlinkClick r:id="rId3" action="ppaction://hlinksldjump"/>
              </a:rPr>
              <a:t> </a:t>
            </a:r>
            <a:r>
              <a:rPr lang="ru-RU" u="sng" dirty="0">
                <a:hlinkClick r:id="rId3" action="ppaction://hlinksldjump"/>
              </a:rPr>
              <a:t>учета выпускаемых водных биоресурсов </a:t>
            </a:r>
            <a:r>
              <a:rPr lang="ru-RU" b="1" u="sng" dirty="0">
                <a:hlinkClick r:id="rId3" action="ppaction://hlinksldjump"/>
              </a:rPr>
              <a:t>сплошным весовым </a:t>
            </a:r>
            <a:r>
              <a:rPr lang="ru-RU" u="sng" dirty="0">
                <a:hlinkClick r:id="rId3" action="ppaction://hlinksldjump"/>
              </a:rPr>
              <a:t>методом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0560" y="6160183"/>
            <a:ext cx="8704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4" action="ppaction://hlinksldjump"/>
              </a:rPr>
              <a:t>Карточка</a:t>
            </a:r>
            <a:r>
              <a:rPr lang="ru-RU" b="1" u="sng" dirty="0">
                <a:hlinkClick r:id="rId4" action="ppaction://hlinksldjump"/>
              </a:rPr>
              <a:t> </a:t>
            </a:r>
            <a:r>
              <a:rPr lang="ru-RU" u="sng" dirty="0">
                <a:hlinkClick r:id="rId4" action="ppaction://hlinksldjump"/>
              </a:rPr>
              <a:t>учета выпускаемых водных биоресурсов </a:t>
            </a:r>
            <a:r>
              <a:rPr lang="ru-RU" b="1" u="sng" dirty="0">
                <a:hlinkClick r:id="rId4" action="ppaction://hlinksldjump"/>
              </a:rPr>
              <a:t>бонитировочным</a:t>
            </a:r>
            <a:r>
              <a:rPr lang="ru-RU" u="sng" dirty="0">
                <a:hlinkClick r:id="rId4" action="ppaction://hlinksldjump"/>
              </a:rPr>
              <a:t> методом</a:t>
            </a:r>
            <a:endParaRPr lang="ru-RU" u="sng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298278" y="5649167"/>
            <a:ext cx="582282" cy="2884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298278" y="6196446"/>
            <a:ext cx="582282" cy="2884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028"/>
          <p:cNvSpPr txBox="1">
            <a:spLocks/>
          </p:cNvSpPr>
          <p:nvPr/>
        </p:nvSpPr>
        <p:spPr>
          <a:xfrm>
            <a:off x="859767" y="2893447"/>
            <a:ext cx="10207925" cy="16045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 smtClean="0"/>
              <a:t>Выпуск рыбоводной продукции производится при положительном заключении об ее </a:t>
            </a:r>
            <a:r>
              <a:rPr lang="ru-RU" sz="3200" dirty="0" err="1" smtClean="0"/>
              <a:t>ихтиопатологическом</a:t>
            </a:r>
            <a:r>
              <a:rPr lang="ru-RU" sz="3200" dirty="0" smtClean="0"/>
              <a:t> состоянии*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666117" y="1570007"/>
            <a:ext cx="59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!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5655" y="5865962"/>
            <a:ext cx="4802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*п. 1.2 Инструкции о порядке учета рыбоводной продукции, выпускаемой организациями </a:t>
            </a:r>
            <a:r>
              <a:rPr lang="ru-RU" sz="1200" dirty="0"/>
              <a:t>Р</a:t>
            </a:r>
            <a:r>
              <a:rPr lang="ru-RU" sz="1200" dirty="0" smtClean="0"/>
              <a:t>оссийской </a:t>
            </a:r>
            <a:r>
              <a:rPr lang="ru-RU" sz="1200" dirty="0"/>
              <a:t>Ф</a:t>
            </a:r>
            <a:r>
              <a:rPr lang="ru-RU" sz="1200" dirty="0" smtClean="0"/>
              <a:t>едерации в естественные водоемы и водохранилища, утвержденной Роскомрыболовством </a:t>
            </a:r>
            <a:r>
              <a:rPr lang="ru-RU" sz="1200" dirty="0"/>
              <a:t>29.10.1994 </a:t>
            </a:r>
            <a:r>
              <a:rPr lang="ru-RU" sz="1200" dirty="0" smtClean="0"/>
              <a:t>№ 44а-у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413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450" y="3076455"/>
            <a:ext cx="8013939" cy="2496209"/>
          </a:xfrm>
        </p:spPr>
        <p:txBody>
          <a:bodyPr/>
          <a:lstStyle/>
          <a:p>
            <a:r>
              <a:rPr lang="ru-RU" dirty="0" smtClean="0"/>
              <a:t>Сплошным (</a:t>
            </a:r>
            <a:r>
              <a:rPr lang="ru-RU" dirty="0" smtClean="0">
                <a:hlinkClick r:id="rId2" action="ppaction://hlinksldjump"/>
              </a:rPr>
              <a:t>весовым</a:t>
            </a:r>
            <a:r>
              <a:rPr lang="ru-RU" dirty="0" smtClean="0"/>
              <a:t>, объемным, поштучным);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Бонитировочным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1028"/>
          <p:cNvSpPr txBox="1">
            <a:spLocks/>
          </p:cNvSpPr>
          <p:nvPr/>
        </p:nvSpPr>
        <p:spPr>
          <a:xfrm>
            <a:off x="905774" y="1820175"/>
            <a:ext cx="10023895" cy="9834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Определение количества молоди, выпускаемой рыбоводными организациями, производится следующими методами:</a:t>
            </a:r>
          </a:p>
        </p:txBody>
      </p:sp>
    </p:spTree>
    <p:extLst>
      <p:ext uri="{BB962C8B-B14F-4D97-AF65-F5344CB8AC3E}">
        <p14:creationId xmlns:p14="http://schemas.microsoft.com/office/powerpoint/2010/main" val="18316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028"/>
          <p:cNvSpPr txBox="1">
            <a:spLocks/>
          </p:cNvSpPr>
          <p:nvPr/>
        </p:nvSpPr>
        <p:spPr>
          <a:xfrm>
            <a:off x="974785" y="1337107"/>
            <a:ext cx="9980762" cy="828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Сплошной весовой метод учета </a:t>
            </a:r>
            <a:endParaRPr lang="ru-RU" dirty="0"/>
          </a:p>
        </p:txBody>
      </p:sp>
      <p:sp>
        <p:nvSpPr>
          <p:cNvPr id="5" name="TextBox 3"/>
          <p:cNvSpPr txBox="1"/>
          <p:nvPr/>
        </p:nvSpPr>
        <p:spPr>
          <a:xfrm>
            <a:off x="974785" y="2336945"/>
            <a:ext cx="4584490" cy="3170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Водные биоресурсы помещаются без счета в установленную на весы емкость с водой, вес которой известен, производится взвешивание водных биоресурсов, после чего количество выпускаемых водных биоресурсов рассчитывается делением вычисленного веса водных биоресурсов на </a:t>
            </a:r>
            <a:r>
              <a:rPr lang="ru-RU" sz="2000" dirty="0" err="1" smtClean="0"/>
              <a:t>среднештучную</a:t>
            </a:r>
            <a:r>
              <a:rPr lang="ru-RU" sz="2000" dirty="0" smtClean="0"/>
              <a:t> массу выпускаемых водных биоресурсов</a:t>
            </a:r>
            <a:endParaRPr lang="ru-RU" sz="2000" dirty="0"/>
          </a:p>
        </p:txBody>
      </p:sp>
      <p:pic>
        <p:nvPicPr>
          <p:cNvPr id="1026" name="Picture 2" descr="https://noturfish.ru/uploads/image/1%2008.08.2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47" y="2333038"/>
            <a:ext cx="5028900" cy="43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647" y="5935678"/>
            <a:ext cx="39116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u="sng" dirty="0" smtClean="0">
                <a:hlinkClick r:id="rId3" action="ppaction://hlinksldjump"/>
              </a:rPr>
              <a:t>Определение средней штучной навески</a:t>
            </a:r>
            <a:endParaRPr lang="ru-RU" sz="1700" u="sng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974785" y="5968439"/>
            <a:ext cx="582282" cy="2884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028"/>
          <p:cNvSpPr txBox="1">
            <a:spLocks/>
          </p:cNvSpPr>
          <p:nvPr/>
        </p:nvSpPr>
        <p:spPr>
          <a:xfrm>
            <a:off x="332298" y="519543"/>
            <a:ext cx="11330613" cy="9230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Карточка</a:t>
            </a:r>
            <a:r>
              <a:rPr lang="ru-RU" b="1" dirty="0" smtClean="0"/>
              <a:t> </a:t>
            </a:r>
            <a:r>
              <a:rPr lang="ru-RU" dirty="0" smtClean="0"/>
              <a:t>учета выпускаемых </a:t>
            </a:r>
            <a:r>
              <a:rPr lang="ru-RU" dirty="0"/>
              <a:t>водных </a:t>
            </a:r>
            <a:r>
              <a:rPr lang="ru-RU" dirty="0" smtClean="0"/>
              <a:t>биоресурсов сплошным весовым методом должна содержать следующие сведения:</a:t>
            </a:r>
            <a:endParaRPr lang="ru-RU" dirty="0"/>
          </a:p>
        </p:txBody>
      </p:sp>
      <p:sp>
        <p:nvSpPr>
          <p:cNvPr id="6" name="TextBox 3"/>
          <p:cNvSpPr txBox="1"/>
          <p:nvPr/>
        </p:nvSpPr>
        <p:spPr>
          <a:xfrm>
            <a:off x="5931108" y="1497663"/>
            <a:ext cx="5731804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Номер карточки учета выпускаемых водных биоресурсов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5922485" y="1923514"/>
            <a:ext cx="574042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Наименование территориального управления Росрыболовства, на территории осуществления полномочий которого осуществляется выпуск водных биоресурсов</a:t>
            </a:r>
            <a:endParaRPr lang="ru-RU" sz="1600" dirty="0"/>
          </a:p>
        </p:txBody>
      </p:sp>
      <p:sp>
        <p:nvSpPr>
          <p:cNvPr id="8" name="TextBox 3"/>
          <p:cNvSpPr txBox="1"/>
          <p:nvPr/>
        </p:nvSpPr>
        <p:spPr>
          <a:xfrm>
            <a:off x="5922480" y="2828219"/>
            <a:ext cx="574043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Сведения о рыбоводном хозяйстве (</a:t>
            </a:r>
            <a:r>
              <a:rPr lang="ru-RU" sz="1600" dirty="0"/>
              <a:t>аналогично карточке определения средней штучной навески выпускаемых водных </a:t>
            </a:r>
            <a:r>
              <a:rPr lang="ru-RU" sz="1600" dirty="0" smtClean="0"/>
              <a:t>биоресурсов) </a:t>
            </a:r>
            <a:endParaRPr lang="ru-RU" sz="1600" dirty="0"/>
          </a:p>
        </p:txBody>
      </p:sp>
      <p:sp>
        <p:nvSpPr>
          <p:cNvPr id="9" name="TextBox 3"/>
          <p:cNvSpPr txBox="1"/>
          <p:nvPr/>
        </p:nvSpPr>
        <p:spPr>
          <a:xfrm>
            <a:off x="5922485" y="3715444"/>
            <a:ext cx="574042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Наименование водного объекта рыбохозяйственного значения </a:t>
            </a:r>
            <a:r>
              <a:rPr lang="ru-RU" sz="1600" dirty="0" smtClean="0"/>
              <a:t>(дополнительно указать муниципалитет и субъект РФ)</a:t>
            </a:r>
            <a:endParaRPr lang="ru-RU" sz="1600" dirty="0"/>
          </a:p>
        </p:txBody>
      </p:sp>
      <p:sp>
        <p:nvSpPr>
          <p:cNvPr id="11" name="TextBox 3"/>
          <p:cNvSpPr txBox="1"/>
          <p:nvPr/>
        </p:nvSpPr>
        <p:spPr>
          <a:xfrm>
            <a:off x="5922479" y="4380134"/>
            <a:ext cx="5740433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Вид выпускаемых водных биоресурсов</a:t>
            </a:r>
            <a:endParaRPr lang="ru-RU" sz="1600" dirty="0"/>
          </a:p>
        </p:txBody>
      </p:sp>
      <p:sp>
        <p:nvSpPr>
          <p:cNvPr id="12" name="TextBox 3"/>
          <p:cNvSpPr txBox="1"/>
          <p:nvPr/>
        </p:nvSpPr>
        <p:spPr>
          <a:xfrm>
            <a:off x="5922485" y="4806869"/>
            <a:ext cx="574042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Номер </a:t>
            </a:r>
            <a:r>
              <a:rPr lang="ru-RU" sz="1600" dirty="0"/>
              <a:t>пруда, бассейна, садка, водного объекта, приспособленных для разведения и (или) содержания, выращивания водных </a:t>
            </a:r>
            <a:r>
              <a:rPr lang="ru-RU" sz="1600" dirty="0" smtClean="0"/>
              <a:t>биоресурсов 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5922487" y="5731241"/>
            <a:ext cx="5740425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Дата выпуска водных биоресурсов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9" y="2758775"/>
            <a:ext cx="5435050" cy="2341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/>
          <p:nvPr/>
        </p:nvSpPr>
        <p:spPr>
          <a:xfrm>
            <a:off x="5922487" y="6172252"/>
            <a:ext cx="574042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Время выпуска (начинается с момента взятия первой контрольной пробы) </a:t>
            </a:r>
          </a:p>
        </p:txBody>
      </p:sp>
      <p:cxnSp>
        <p:nvCxnSpPr>
          <p:cNvPr id="3" name="Прямая со стрелкой 2"/>
          <p:cNvCxnSpPr>
            <a:stCxn id="6" idx="1"/>
          </p:cNvCxnSpPr>
          <p:nvPr/>
        </p:nvCxnSpPr>
        <p:spPr>
          <a:xfrm flipH="1">
            <a:off x="3467820" y="1666940"/>
            <a:ext cx="2463288" cy="137818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1"/>
          </p:cNvCxnSpPr>
          <p:nvPr/>
        </p:nvCxnSpPr>
        <p:spPr>
          <a:xfrm flipH="1">
            <a:off x="4882551" y="2339013"/>
            <a:ext cx="1039934" cy="90470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1"/>
          </p:cNvCxnSpPr>
          <p:nvPr/>
        </p:nvCxnSpPr>
        <p:spPr>
          <a:xfrm flipH="1">
            <a:off x="3752492" y="3243718"/>
            <a:ext cx="2169988" cy="41549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1"/>
          </p:cNvCxnSpPr>
          <p:nvPr/>
        </p:nvCxnSpPr>
        <p:spPr>
          <a:xfrm flipH="1">
            <a:off x="5432713" y="4007832"/>
            <a:ext cx="489772" cy="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1"/>
          </p:cNvCxnSpPr>
          <p:nvPr/>
        </p:nvCxnSpPr>
        <p:spPr>
          <a:xfrm flipH="1" flipV="1">
            <a:off x="5331125" y="4218317"/>
            <a:ext cx="591354" cy="33109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1"/>
          </p:cNvCxnSpPr>
          <p:nvPr/>
        </p:nvCxnSpPr>
        <p:spPr>
          <a:xfrm flipH="1" flipV="1">
            <a:off x="5432711" y="4549412"/>
            <a:ext cx="489774" cy="67295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1"/>
          </p:cNvCxnSpPr>
          <p:nvPr/>
        </p:nvCxnSpPr>
        <p:spPr>
          <a:xfrm flipH="1" flipV="1">
            <a:off x="5331125" y="4806870"/>
            <a:ext cx="591362" cy="109364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1"/>
          </p:cNvCxnSpPr>
          <p:nvPr/>
        </p:nvCxnSpPr>
        <p:spPr>
          <a:xfrm flipH="1" flipV="1">
            <a:off x="5055079" y="5055080"/>
            <a:ext cx="867408" cy="140956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028"/>
          <p:cNvSpPr txBox="1">
            <a:spLocks/>
          </p:cNvSpPr>
          <p:nvPr/>
        </p:nvSpPr>
        <p:spPr>
          <a:xfrm>
            <a:off x="239786" y="1037128"/>
            <a:ext cx="11371366" cy="9230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Карточка</a:t>
            </a:r>
            <a:r>
              <a:rPr lang="ru-RU" b="1" dirty="0" smtClean="0"/>
              <a:t> </a:t>
            </a:r>
            <a:r>
              <a:rPr lang="ru-RU" dirty="0" smtClean="0"/>
              <a:t>учета выпускаемых </a:t>
            </a:r>
            <a:r>
              <a:rPr lang="ru-RU" dirty="0"/>
              <a:t>водных </a:t>
            </a:r>
            <a:r>
              <a:rPr lang="ru-RU" dirty="0" smtClean="0"/>
              <a:t>биоресурсов сплошным весовым методом должна содержать следующие сведения:</a:t>
            </a:r>
            <a:endParaRPr lang="ru-RU" dirty="0"/>
          </a:p>
        </p:txBody>
      </p:sp>
      <p:sp>
        <p:nvSpPr>
          <p:cNvPr id="11" name="TextBox 3"/>
          <p:cNvSpPr txBox="1"/>
          <p:nvPr/>
        </p:nvSpPr>
        <p:spPr>
          <a:xfrm>
            <a:off x="6010852" y="5619567"/>
            <a:ext cx="56002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Недостатки в работе по учету водных биоресурсов, рекомендации по их устранению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6" y="4738813"/>
            <a:ext cx="5447025" cy="1465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6010853" y="2097967"/>
            <a:ext cx="560029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Средняя штучная навеска выпускаемых водных биоресурсов (рассчитывается делением суммы общей массы контрольных проб на сумму количества штук в контрольных пробах)</a:t>
            </a:r>
            <a:endParaRPr lang="ru-RU" sz="1600" dirty="0"/>
          </a:p>
        </p:txBody>
      </p:sp>
      <p:sp>
        <p:nvSpPr>
          <p:cNvPr id="8" name="TextBox 3"/>
          <p:cNvSpPr txBox="1"/>
          <p:nvPr/>
        </p:nvSpPr>
        <p:spPr>
          <a:xfrm>
            <a:off x="6010855" y="3125988"/>
            <a:ext cx="560029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Вес выпускаемых водных биоресурсов (взвешивается  каждая емкость  и вычисляется сумма)</a:t>
            </a:r>
            <a:endParaRPr lang="ru-RU" sz="1600" dirty="0"/>
          </a:p>
        </p:txBody>
      </p:sp>
      <p:sp>
        <p:nvSpPr>
          <p:cNvPr id="9" name="TextBox 3"/>
          <p:cNvSpPr txBox="1"/>
          <p:nvPr/>
        </p:nvSpPr>
        <p:spPr>
          <a:xfrm>
            <a:off x="6010851" y="3894412"/>
            <a:ext cx="560029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Количество выпущенных  водных биоресурсов (рассчитывается делением вычисленного веса водных биоресурсов на </a:t>
            </a:r>
            <a:r>
              <a:rPr lang="ru-RU" sz="1600" dirty="0" err="1" smtClean="0"/>
              <a:t>среднештучную</a:t>
            </a:r>
            <a:r>
              <a:rPr lang="ru-RU" sz="1600" dirty="0" smtClean="0"/>
              <a:t> массу)</a:t>
            </a:r>
            <a:endParaRPr lang="ru-RU" sz="1600" dirty="0"/>
          </a:p>
        </p:txBody>
      </p:sp>
      <p:sp>
        <p:nvSpPr>
          <p:cNvPr id="10" name="TextBox 3"/>
          <p:cNvSpPr txBox="1"/>
          <p:nvPr/>
        </p:nvSpPr>
        <p:spPr>
          <a:xfrm>
            <a:off x="6010855" y="4885409"/>
            <a:ext cx="56002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Количество водных биоресурсов посторонних видов (при наличии такой информации)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8" y="2513465"/>
            <a:ext cx="4369280" cy="1907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50703" y="6299233"/>
            <a:ext cx="276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4" action="ppaction://hlinksldjump"/>
              </a:rPr>
              <a:t>Подписанты данной карточки</a:t>
            </a:r>
            <a:endParaRPr lang="ru-RU" sz="16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8268421" y="6324300"/>
            <a:ext cx="582282" cy="2884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6" idx="1"/>
          </p:cNvCxnSpPr>
          <p:nvPr/>
        </p:nvCxnSpPr>
        <p:spPr>
          <a:xfrm flipH="1">
            <a:off x="3071004" y="2513466"/>
            <a:ext cx="2939849" cy="16962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86664" y="4420692"/>
            <a:ext cx="1130061" cy="4647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1"/>
          </p:cNvCxnSpPr>
          <p:nvPr/>
        </p:nvCxnSpPr>
        <p:spPr>
          <a:xfrm flipH="1">
            <a:off x="4934309" y="3418376"/>
            <a:ext cx="1076546" cy="16367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9" idx="1"/>
          </p:cNvCxnSpPr>
          <p:nvPr/>
        </p:nvCxnSpPr>
        <p:spPr>
          <a:xfrm flipH="1">
            <a:off x="4934309" y="4309911"/>
            <a:ext cx="1076542" cy="10039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1"/>
          </p:cNvCxnSpPr>
          <p:nvPr/>
        </p:nvCxnSpPr>
        <p:spPr>
          <a:xfrm flipH="1">
            <a:off x="4865298" y="5177797"/>
            <a:ext cx="1145557" cy="3603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1"/>
          </p:cNvCxnSpPr>
          <p:nvPr/>
        </p:nvCxnSpPr>
        <p:spPr>
          <a:xfrm flipH="1">
            <a:off x="3631721" y="5911955"/>
            <a:ext cx="2379131" cy="1869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4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028"/>
          <p:cNvSpPr txBox="1">
            <a:spLocks/>
          </p:cNvSpPr>
          <p:nvPr/>
        </p:nvSpPr>
        <p:spPr>
          <a:xfrm>
            <a:off x="1052423" y="1216337"/>
            <a:ext cx="9609826" cy="828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Бонитировочный метод учета</a:t>
            </a:r>
            <a:endParaRPr lang="ru-RU" dirty="0"/>
          </a:p>
        </p:txBody>
      </p:sp>
      <p:sp>
        <p:nvSpPr>
          <p:cNvPr id="6" name="TextBox 3"/>
          <p:cNvSpPr txBox="1"/>
          <p:nvPr/>
        </p:nvSpPr>
        <p:spPr>
          <a:xfrm>
            <a:off x="1052422" y="2224803"/>
            <a:ext cx="4882551" cy="3308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 smtClean="0"/>
              <a:t>Учет производится перед выпуском молоди. </a:t>
            </a:r>
            <a:br>
              <a:rPr lang="ru-RU" sz="1900" dirty="0" smtClean="0"/>
            </a:br>
            <a:r>
              <a:rPr lang="ru-RU" sz="1900" dirty="0" smtClean="0"/>
              <a:t>В выростном водоеме устанавливаются зоны учета. Пробы отбираются с помощью орудий лова, для которых определяют коэффициент уловистости. Сбор проб производят одновременно или в очень короткие сроки. </a:t>
            </a:r>
            <a:br>
              <a:rPr lang="ru-RU" sz="1900" dirty="0" smtClean="0"/>
            </a:br>
            <a:r>
              <a:rPr lang="ru-RU" sz="1900" dirty="0" smtClean="0"/>
              <a:t>На основе анализа отобранных проб, с учетом коэффициента уловистости орудий лова, рассчитывают количество молоди в водоеме, применяя вероятно-статистические методы.</a:t>
            </a:r>
            <a:endParaRPr lang="ru-RU" sz="1900" dirty="0"/>
          </a:p>
        </p:txBody>
      </p:sp>
      <p:pic>
        <p:nvPicPr>
          <p:cNvPr id="2050" name="Picture 2" descr="https://noturfish.ru/uploads/image/4%2021.%2007.20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75" y="2224803"/>
            <a:ext cx="4492874" cy="407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3564" y="5935678"/>
            <a:ext cx="39116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u="sng" dirty="0" smtClean="0">
                <a:hlinkClick r:id="rId3" action="ppaction://hlinksldjump"/>
              </a:rPr>
              <a:t>Определение средней штучной навески</a:t>
            </a:r>
            <a:endParaRPr lang="ru-RU" sz="1700" u="sng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196913" y="5968439"/>
            <a:ext cx="582282" cy="2884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028"/>
          <p:cNvSpPr txBox="1">
            <a:spLocks/>
          </p:cNvSpPr>
          <p:nvPr/>
        </p:nvSpPr>
        <p:spPr>
          <a:xfrm>
            <a:off x="306409" y="875185"/>
            <a:ext cx="11529034" cy="9230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Карточка</a:t>
            </a:r>
            <a:r>
              <a:rPr lang="ru-RU" b="1" dirty="0" smtClean="0"/>
              <a:t> </a:t>
            </a:r>
            <a:r>
              <a:rPr lang="ru-RU" dirty="0" smtClean="0"/>
              <a:t>учета выпускаемых </a:t>
            </a:r>
            <a:r>
              <a:rPr lang="ru-RU" dirty="0"/>
              <a:t>водных </a:t>
            </a:r>
            <a:r>
              <a:rPr lang="ru-RU" dirty="0" smtClean="0"/>
              <a:t>биоресурсов бонитировочным методом должна содержать следующие сведения:</a:t>
            </a:r>
            <a:endParaRPr lang="ru-RU" dirty="0"/>
          </a:p>
        </p:txBody>
      </p:sp>
      <p:sp>
        <p:nvSpPr>
          <p:cNvPr id="23" name="TextBox 3"/>
          <p:cNvSpPr txBox="1"/>
          <p:nvPr/>
        </p:nvSpPr>
        <p:spPr>
          <a:xfrm>
            <a:off x="6127120" y="1928943"/>
            <a:ext cx="5708323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Номер карточки учета выпускаемых водных биоресурсов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6127126" y="2364969"/>
            <a:ext cx="570831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Наименование территориального управления Росрыболовства, на территории осуществления полномочий которого осуществляется выпуск водных биоресурсов</a:t>
            </a:r>
            <a:endParaRPr lang="ru-RU" sz="1600" dirty="0"/>
          </a:p>
        </p:txBody>
      </p:sp>
      <p:sp>
        <p:nvSpPr>
          <p:cNvPr id="25" name="TextBox 3"/>
          <p:cNvSpPr txBox="1"/>
          <p:nvPr/>
        </p:nvSpPr>
        <p:spPr>
          <a:xfrm>
            <a:off x="6127126" y="3339091"/>
            <a:ext cx="570831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Сведения о рыбоводном хозяйстве (</a:t>
            </a:r>
            <a:r>
              <a:rPr lang="ru-RU" sz="1600" dirty="0"/>
              <a:t>аналогично карточке определения средней штучной навески выпускаемых водных </a:t>
            </a:r>
            <a:r>
              <a:rPr lang="ru-RU" sz="1600" dirty="0" smtClean="0"/>
              <a:t>биоресурсов) </a:t>
            </a:r>
            <a:endParaRPr lang="ru-RU" sz="1600" dirty="0"/>
          </a:p>
        </p:txBody>
      </p:sp>
      <p:sp>
        <p:nvSpPr>
          <p:cNvPr id="26" name="TextBox 3"/>
          <p:cNvSpPr txBox="1"/>
          <p:nvPr/>
        </p:nvSpPr>
        <p:spPr>
          <a:xfrm>
            <a:off x="6127127" y="4277448"/>
            <a:ext cx="570831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Наименование водного объекта рыбохозяйственного значения </a:t>
            </a:r>
            <a:r>
              <a:rPr lang="ru-RU" sz="1600" dirty="0"/>
              <a:t>(дополнительно указать муниципалитет и субъект РФ)</a:t>
            </a:r>
          </a:p>
        </p:txBody>
      </p:sp>
      <p:sp>
        <p:nvSpPr>
          <p:cNvPr id="27" name="TextBox 3"/>
          <p:cNvSpPr txBox="1"/>
          <p:nvPr/>
        </p:nvSpPr>
        <p:spPr>
          <a:xfrm>
            <a:off x="6127123" y="5886778"/>
            <a:ext cx="570832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Вид выпускаемых водных биоресурсов</a:t>
            </a:r>
            <a:endParaRPr lang="ru-RU" sz="1600" dirty="0"/>
          </a:p>
        </p:txBody>
      </p:sp>
      <p:sp>
        <p:nvSpPr>
          <p:cNvPr id="28" name="TextBox 3"/>
          <p:cNvSpPr txBox="1"/>
          <p:nvPr/>
        </p:nvSpPr>
        <p:spPr>
          <a:xfrm>
            <a:off x="6127122" y="4954427"/>
            <a:ext cx="570832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Номер </a:t>
            </a:r>
            <a:r>
              <a:rPr lang="ru-RU" sz="1600" dirty="0"/>
              <a:t>пруда, бассейна, садка, водного объекта, приспособленных для разведения и (или) содержания, выращивания водных </a:t>
            </a:r>
            <a:r>
              <a:rPr lang="ru-RU" sz="1600" dirty="0" smtClean="0"/>
              <a:t>биоресурсов 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6127126" y="6340739"/>
            <a:ext cx="5708317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Дата выпуска водных биоресурсов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8" y="3154336"/>
            <a:ext cx="5625321" cy="2059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>
            <a:stCxn id="23" idx="1"/>
          </p:cNvCxnSpPr>
          <p:nvPr/>
        </p:nvCxnSpPr>
        <p:spPr>
          <a:xfrm flipH="1">
            <a:off x="3597216" y="2098220"/>
            <a:ext cx="2529904" cy="13350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24" idx="1"/>
          </p:cNvCxnSpPr>
          <p:nvPr/>
        </p:nvCxnSpPr>
        <p:spPr>
          <a:xfrm flipH="1">
            <a:off x="4779034" y="2780468"/>
            <a:ext cx="1348092" cy="81674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5" idx="1"/>
          </p:cNvCxnSpPr>
          <p:nvPr/>
        </p:nvCxnSpPr>
        <p:spPr>
          <a:xfrm flipH="1">
            <a:off x="3899140" y="3754590"/>
            <a:ext cx="2227986" cy="3515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6" idx="1"/>
          </p:cNvCxnSpPr>
          <p:nvPr/>
        </p:nvCxnSpPr>
        <p:spPr>
          <a:xfrm flipH="1" flipV="1">
            <a:off x="5658929" y="4468486"/>
            <a:ext cx="468198" cy="1013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8" idx="1"/>
          </p:cNvCxnSpPr>
          <p:nvPr/>
        </p:nvCxnSpPr>
        <p:spPr>
          <a:xfrm flipH="1" flipV="1">
            <a:off x="5494646" y="4770408"/>
            <a:ext cx="632476" cy="5995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7" idx="1"/>
          </p:cNvCxnSpPr>
          <p:nvPr/>
        </p:nvCxnSpPr>
        <p:spPr>
          <a:xfrm flipH="1" flipV="1">
            <a:off x="4779035" y="4862223"/>
            <a:ext cx="1348088" cy="11938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9" idx="1"/>
          </p:cNvCxnSpPr>
          <p:nvPr/>
        </p:nvCxnSpPr>
        <p:spPr>
          <a:xfrm flipH="1" flipV="1">
            <a:off x="4485736" y="5141344"/>
            <a:ext cx="1641390" cy="13686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2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4" y="2327478"/>
            <a:ext cx="5499173" cy="3396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1028"/>
          <p:cNvSpPr txBox="1">
            <a:spLocks/>
          </p:cNvSpPr>
          <p:nvPr/>
        </p:nvSpPr>
        <p:spPr>
          <a:xfrm>
            <a:off x="314724" y="1013309"/>
            <a:ext cx="11371366" cy="9230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Карточка</a:t>
            </a:r>
            <a:r>
              <a:rPr lang="ru-RU" b="1" dirty="0" smtClean="0"/>
              <a:t> </a:t>
            </a:r>
            <a:r>
              <a:rPr lang="ru-RU" dirty="0" smtClean="0"/>
              <a:t>учета выпускаемых </a:t>
            </a:r>
            <a:r>
              <a:rPr lang="ru-RU" dirty="0"/>
              <a:t>водных </a:t>
            </a:r>
            <a:r>
              <a:rPr lang="ru-RU" dirty="0" smtClean="0"/>
              <a:t>биоресурсов бонитировочным методом должна содержать следующие сведения:</a:t>
            </a:r>
            <a:endParaRPr lang="ru-RU" dirty="0"/>
          </a:p>
        </p:txBody>
      </p:sp>
      <p:sp>
        <p:nvSpPr>
          <p:cNvPr id="6" name="TextBox 3"/>
          <p:cNvSpPr txBox="1"/>
          <p:nvPr/>
        </p:nvSpPr>
        <p:spPr>
          <a:xfrm>
            <a:off x="6135441" y="2195807"/>
            <a:ext cx="5550649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Площадь водного объекта</a:t>
            </a:r>
            <a:endParaRPr lang="ru-RU" sz="1600" dirty="0"/>
          </a:p>
        </p:txBody>
      </p:sp>
      <p:sp>
        <p:nvSpPr>
          <p:cNvPr id="7" name="TextBox 3"/>
          <p:cNvSpPr txBox="1"/>
          <p:nvPr/>
        </p:nvSpPr>
        <p:spPr>
          <a:xfrm>
            <a:off x="6135439" y="3695834"/>
            <a:ext cx="555064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Общее количество добытых (выловленных) водных биоресурсов (в тысячах штук, в том числе по видам водных биоресурсов)</a:t>
            </a:r>
            <a:endParaRPr lang="ru-RU" sz="1600" dirty="0"/>
          </a:p>
        </p:txBody>
      </p:sp>
      <p:sp>
        <p:nvSpPr>
          <p:cNvPr id="8" name="TextBox 3"/>
          <p:cNvSpPr txBox="1"/>
          <p:nvPr/>
        </p:nvSpPr>
        <p:spPr>
          <a:xfrm>
            <a:off x="6135438" y="3203697"/>
            <a:ext cx="5550649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Площадь облова</a:t>
            </a:r>
            <a:endParaRPr lang="ru-RU" sz="1600" dirty="0"/>
          </a:p>
        </p:txBody>
      </p:sp>
      <p:sp>
        <p:nvSpPr>
          <p:cNvPr id="9" name="TextBox 3"/>
          <p:cNvSpPr txBox="1"/>
          <p:nvPr/>
        </p:nvSpPr>
        <p:spPr>
          <a:xfrm>
            <a:off x="6135441" y="2719304"/>
            <a:ext cx="5550649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Количество тралений</a:t>
            </a:r>
            <a:endParaRPr lang="ru-RU" sz="1600" dirty="0"/>
          </a:p>
        </p:txBody>
      </p:sp>
      <p:sp>
        <p:nvSpPr>
          <p:cNvPr id="10" name="TextBox 3"/>
          <p:cNvSpPr txBox="1"/>
          <p:nvPr/>
        </p:nvSpPr>
        <p:spPr>
          <a:xfrm>
            <a:off x="6135441" y="5370251"/>
            <a:ext cx="555064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Общее количество водных биологических ресурсов в водном объекте рыбохозяйственного </a:t>
            </a:r>
            <a:r>
              <a:rPr lang="ru-RU" sz="1600" dirty="0"/>
              <a:t>значения (в тысячах штук, в том числе по видам водных биоресурсов)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6135440" y="4637209"/>
            <a:ext cx="555064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Коэффициент уловистости орудия добычи (вылова) водных биоресурсов</a:t>
            </a:r>
            <a:endParaRPr lang="ru-RU" sz="16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5813897" y="2408894"/>
            <a:ext cx="321544" cy="3314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1"/>
          </p:cNvCxnSpPr>
          <p:nvPr/>
        </p:nvCxnSpPr>
        <p:spPr>
          <a:xfrm flipH="1">
            <a:off x="5813897" y="2888581"/>
            <a:ext cx="321544" cy="846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1"/>
          </p:cNvCxnSpPr>
          <p:nvPr/>
        </p:nvCxnSpPr>
        <p:spPr>
          <a:xfrm flipH="1" flipV="1">
            <a:off x="5813897" y="3203697"/>
            <a:ext cx="321541" cy="16927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1"/>
          </p:cNvCxnSpPr>
          <p:nvPr/>
        </p:nvCxnSpPr>
        <p:spPr>
          <a:xfrm flipH="1" flipV="1">
            <a:off x="5813895" y="3542251"/>
            <a:ext cx="321544" cy="5690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1"/>
          </p:cNvCxnSpPr>
          <p:nvPr/>
        </p:nvCxnSpPr>
        <p:spPr>
          <a:xfrm flipH="1" flipV="1">
            <a:off x="5813897" y="4304581"/>
            <a:ext cx="321543" cy="625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1"/>
          </p:cNvCxnSpPr>
          <p:nvPr/>
        </p:nvCxnSpPr>
        <p:spPr>
          <a:xfrm flipH="1" flipV="1">
            <a:off x="5813895" y="4637209"/>
            <a:ext cx="321546" cy="11485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916</Words>
  <Application>Microsoft Office PowerPoint</Application>
  <PresentationFormat>Произвольный</PresentationFormat>
  <Paragraphs>76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ПОЯСНЕНИЯ ПО ЗАПОЛНЕНИЮ карточек определения средней штучной навески выпускаемых водных биоресурсов и учета водных биоресурсов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Васильева Екатерина Сергеевна</cp:lastModifiedBy>
  <cp:revision>117</cp:revision>
  <cp:lastPrinted>2023-05-11T06:42:58Z</cp:lastPrinted>
  <dcterms:created xsi:type="dcterms:W3CDTF">2023-02-11T07:57:32Z</dcterms:created>
  <dcterms:modified xsi:type="dcterms:W3CDTF">2023-09-11T04:51:25Z</dcterms:modified>
</cp:coreProperties>
</file>