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97B1"/>
    <a:srgbClr val="466F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текст, вешалка, ламп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F558159-12CC-636A-B792-E4EBD16F42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23CC98-C3A6-E950-D2D3-0EC9C4F91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181" y="1122363"/>
            <a:ext cx="10086109" cy="2387600"/>
          </a:xfrm>
        </p:spPr>
        <p:txBody>
          <a:bodyPr anchor="b">
            <a:normAutofit/>
          </a:bodyPr>
          <a:lstStyle>
            <a:lvl1pPr algn="ctr">
              <a:defRPr sz="7200" b="1"/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B28AD64-502D-1A66-A6DF-C94D88D8D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181" y="3602038"/>
            <a:ext cx="10086109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466F8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x-non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96CEA51-FD97-BC97-271A-84471772D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0808E5-B408-E027-89DA-7BEF7744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5C4EFD-353C-9557-83F4-BB3759136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0942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5CE3AF-915D-7F7C-1F46-232EA572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DC17D87-C6EE-A6CA-F0C9-B234941F3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799FA61-8E70-33DA-298B-9520D0C4F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14BE0B-3AEB-58CE-C766-AE833EF0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AAF53B-AFDF-AA28-0A2A-263AF166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030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1752C52-C95F-E025-D8DB-9648B13CA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AED4AC1-2B4A-E82B-EA27-5A9A3109F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8E9098C-94D9-EE4B-CBE8-122906BC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FA2A01-705D-994C-8EE6-13C217DE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1AEC40-BCA5-6754-727F-A433B3C9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385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35A8B7-4E30-6ACC-F31D-DF4485F1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0C019B5-2824-9901-D5DA-6910D6B8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ACC1BE-F97D-64C7-2634-15ADD3CD2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77FC68-B75F-6860-ACAA-41B750B07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99BE66-B5BE-2CFF-21C6-AE5C2E21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304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661E3A-50EC-FCCE-8CAB-A455237F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B5FBFE2-2C14-0FDB-FA46-01A5E5A55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57FF3AB-547D-9C41-1356-E38B8C01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6E4CC6-8DB4-F67E-10FF-3AB0F8CF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0A6EA4-21EE-59A5-7C6B-2FD52FE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689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9E9CBB-ED9D-F516-0701-BCE0E509D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13EBBD-6B98-7644-3A90-0C62EF19F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E970D5F-60D6-0F7F-6922-74325B1A5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25D9E6E-4BDA-0299-C546-1A195BED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86C2084-3520-2341-31CD-419C5246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E4B1F19-EC94-573C-8E3D-8EF7F687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8250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F0B461B-408B-9DC3-B8CD-880C28C4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A92494-6FFF-69D5-13F6-4BD1BFA11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A65975E-F327-C7A4-6E72-E9D98799B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46B474C-B76C-F92D-E6BC-F5F1A00AA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3AD327E-9243-5CC6-2D52-1B66C34289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6DDA96B3-0E84-3218-B845-C4D73189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A5355A0-85F1-77DE-972B-383021BB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AAC1579-66CF-3BED-3EEF-42498DBE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48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E8DD77-8C21-9C59-7009-26353637D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5348DD61-06D0-45B2-C21F-41928F12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ECEBA6C-507B-8EB7-901B-74A04F530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5E2274-DB90-75DA-1628-23F38840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6010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4C919BB-1B40-A963-4C3D-7815E2EF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373C9C7-0B4B-E862-5058-00C5AB734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513C4EF-F317-BDB3-B32F-B791BF04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5404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7C6C11-80FB-1693-D39B-1B41292C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9BAAC6-3F5B-EDB6-1DDA-C946702AF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5AC7EF8-474E-9A5F-9140-4FF2CC605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7C88D75-C1CF-A3E1-8489-D9CE30FA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E23BA9-C0B8-592F-535F-ED679CDD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B42AE91-46D7-B3EB-B3DD-EE7D0668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570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44E61D-473A-5A88-AB7E-A4D731C84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9F59467-E984-F792-D51E-956D5B58B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81646EF-5FE9-6899-BF66-B1D0E4086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3EA2E40-7D1E-5D5A-6D75-FF9CFD4A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E64D46-361E-A89C-4A8B-2C5374C3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92A4DD-2897-2131-DE71-9ECB9AA9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2788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E7900A5-ABF7-1EF0-A50D-EECBDE3546C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4A7245-B35D-9689-9B76-36BAEA7CC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927" y="173469"/>
            <a:ext cx="10515600" cy="54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8F38FE-181F-4CB0-92A0-67F1B4FCD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F08460-893B-F56D-678C-168A558DA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2E9D-0DA1-462D-ADB3-D4E8934D88E0}" type="datetimeFigureOut">
              <a:rPr lang="x-none" smtClean="0"/>
              <a:t>11.04.2023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C281E1-8B1C-DED6-BF4D-5399D7C12E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A7FEC4-5E77-D2D7-D114-6AC10392E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7DC2-A2E3-4F5B-BB48-E72879F28D6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8011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091A63-6CAA-EED9-EB43-2C34CAA33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554" y="2226545"/>
            <a:ext cx="10086109" cy="23876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ПОЯСНЕНИЯ ПО ЗАПОЛНЕНИЮ АКТА СДАЧИ-ПРИЕМКИ ВЫПОЛНЕННЫХ РАБОТ</a:t>
            </a:r>
            <a:endParaRPr lang="x-none" sz="5400" dirty="0"/>
          </a:p>
        </p:txBody>
      </p:sp>
    </p:spTree>
    <p:extLst>
      <p:ext uri="{BB962C8B-B14F-4D97-AF65-F5344CB8AC3E}">
        <p14:creationId xmlns:p14="http://schemas.microsoft.com/office/powerpoint/2010/main" val="31719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028"/>
          <p:cNvSpPr txBox="1">
            <a:spLocks/>
          </p:cNvSpPr>
          <p:nvPr/>
        </p:nvSpPr>
        <p:spPr>
          <a:xfrm>
            <a:off x="776378" y="974820"/>
            <a:ext cx="10118786" cy="569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Данные по выпуску водных биологических ресурсов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76378" y="3252157"/>
            <a:ext cx="3532517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Вид, стадия выращивания </a:t>
            </a:r>
            <a:r>
              <a:rPr lang="ru-RU" dirty="0"/>
              <a:t>водного биологического ресурса и </a:t>
            </a:r>
            <a:r>
              <a:rPr lang="ru-RU" b="1" dirty="0"/>
              <a:t>наименование водного объекта </a:t>
            </a:r>
            <a:r>
              <a:rPr lang="ru-RU" dirty="0"/>
              <a:t>рыбохозяйственного значения, используемого для осуществления мероприятий должны соответствовать </a:t>
            </a:r>
            <a:r>
              <a:rPr lang="ru-RU" b="1" dirty="0"/>
              <a:t>договору</a:t>
            </a:r>
            <a:r>
              <a:rPr lang="ru-RU" dirty="0"/>
              <a:t> на выполнение работ по искусственному воспроизводству водных </a:t>
            </a:r>
            <a:r>
              <a:rPr lang="ru-RU" dirty="0" smtClean="0"/>
              <a:t>биоресурсов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980" y="1617657"/>
            <a:ext cx="7453582" cy="1505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28" y="3690794"/>
            <a:ext cx="6474035" cy="27006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трелка вниз 5"/>
          <p:cNvSpPr/>
          <p:nvPr/>
        </p:nvSpPr>
        <p:spPr>
          <a:xfrm rot="16200000">
            <a:off x="4254180" y="5180011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63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028"/>
          <p:cNvSpPr txBox="1">
            <a:spLocks/>
          </p:cNvSpPr>
          <p:nvPr/>
        </p:nvSpPr>
        <p:spPr>
          <a:xfrm>
            <a:off x="776378" y="974820"/>
            <a:ext cx="10118786" cy="569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Данные по выпуску водных биологических ресурсов</a:t>
            </a: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040" y="3485069"/>
            <a:ext cx="6171124" cy="30445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76378" y="3390306"/>
            <a:ext cx="3713852" cy="31393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Количество </a:t>
            </a:r>
            <a:r>
              <a:rPr lang="ru-RU" dirty="0"/>
              <a:t>выпущенных водных биологических ресурсов, </a:t>
            </a:r>
            <a:r>
              <a:rPr lang="ru-RU" b="1" dirty="0"/>
              <a:t>средняя штучная навеска, общая масса </a:t>
            </a:r>
            <a:r>
              <a:rPr lang="ru-RU" dirty="0"/>
              <a:t>выпускаемых водных биологических ресурсов и </a:t>
            </a:r>
            <a:r>
              <a:rPr lang="ru-RU" b="1" dirty="0"/>
              <a:t>субъект РФ,</a:t>
            </a:r>
            <a:r>
              <a:rPr lang="ru-RU" dirty="0"/>
              <a:t> где производился выпуск водных биологических ресурсов, указывается в соответствии с </a:t>
            </a:r>
            <a:r>
              <a:rPr lang="ru-RU" b="1" dirty="0"/>
              <a:t>Актом выпуска </a:t>
            </a:r>
            <a:r>
              <a:rPr lang="ru-RU" dirty="0"/>
              <a:t>водных биологических ресурсов в водные объекты рыбохозяйственного </a:t>
            </a:r>
            <a:r>
              <a:rPr lang="ru-RU" dirty="0" smtClean="0"/>
              <a:t>значения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980" y="1710637"/>
            <a:ext cx="7453582" cy="1505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трелка вниз 7"/>
          <p:cNvSpPr/>
          <p:nvPr/>
        </p:nvSpPr>
        <p:spPr>
          <a:xfrm rot="16200000">
            <a:off x="4439368" y="5533693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23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028"/>
          <p:cNvSpPr txBox="1">
            <a:spLocks/>
          </p:cNvSpPr>
          <p:nvPr/>
        </p:nvSpPr>
        <p:spPr>
          <a:xfrm>
            <a:off x="776378" y="974819"/>
            <a:ext cx="10118786" cy="8367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Данные по выпуску водных биологических ресурсов, проходившему в несколько дней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76376" y="4916789"/>
            <a:ext cx="1011878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Если выпуск </a:t>
            </a:r>
            <a:r>
              <a:rPr lang="ru-RU" dirty="0" smtClean="0"/>
              <a:t>водных биологических ресурсов производился </a:t>
            </a:r>
            <a:r>
              <a:rPr lang="ru-RU" b="1" dirty="0" smtClean="0"/>
              <a:t>несколько дней, то данные по выпуску </a:t>
            </a:r>
            <a:r>
              <a:rPr lang="ru-RU" dirty="0" smtClean="0"/>
              <a:t>(дата выпуска, количество </a:t>
            </a:r>
            <a:r>
              <a:rPr lang="ru-RU" dirty="0"/>
              <a:t>выпущенных водных биологических ресурсов, средняя штучная навеска, общая масса выпускаемых водных биологических ресурсов и субъект РФ, где производился выпуск водных биологических </a:t>
            </a:r>
            <a:r>
              <a:rPr lang="ru-RU" dirty="0" smtClean="0"/>
              <a:t>ресурсов) </a:t>
            </a:r>
            <a:r>
              <a:rPr lang="ru-RU" b="1" dirty="0" smtClean="0"/>
              <a:t>указываются </a:t>
            </a:r>
            <a:r>
              <a:rPr lang="ru-RU" b="1" dirty="0"/>
              <a:t>в соответствии </a:t>
            </a:r>
            <a:r>
              <a:rPr lang="ru-RU" b="1" dirty="0" smtClean="0"/>
              <a:t>с каждым  </a:t>
            </a:r>
            <a:r>
              <a:rPr lang="ru-RU" b="1" dirty="0"/>
              <a:t>Актом выпуска </a:t>
            </a:r>
            <a:r>
              <a:rPr lang="ru-RU" dirty="0"/>
              <a:t>водных биологических ресурсов в водные объекты рыбохозяйственного </a:t>
            </a:r>
            <a:r>
              <a:rPr lang="ru-RU" dirty="0" smtClean="0"/>
              <a:t>значения. При этом, указывается общее </a:t>
            </a:r>
            <a:r>
              <a:rPr lang="ru-RU" dirty="0"/>
              <a:t>количество выпущенных водных биологических </a:t>
            </a:r>
            <a:r>
              <a:rPr lang="ru-RU" dirty="0" smtClean="0"/>
              <a:t>ресурсов.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835" y="1995434"/>
            <a:ext cx="7459871" cy="2800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33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252" y="2436893"/>
            <a:ext cx="7915275" cy="552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1028"/>
          <p:cNvSpPr txBox="1">
            <a:spLocks/>
          </p:cNvSpPr>
          <p:nvPr/>
        </p:nvSpPr>
        <p:spPr>
          <a:xfrm>
            <a:off x="763438" y="992038"/>
            <a:ext cx="10118786" cy="569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Варианты выполнения работ: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251" y="5672585"/>
            <a:ext cx="7915276" cy="9571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193" y="3957297"/>
            <a:ext cx="7915275" cy="8068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7559" y="1664829"/>
            <a:ext cx="1014466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Выпущенное количество водных биологических ресурсов соответствует заявленному количеству и выпуск произведен в сроки, согласно договору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37559" y="3157883"/>
            <a:ext cx="1014466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2</a:t>
            </a:r>
            <a:r>
              <a:rPr lang="ru-RU" dirty="0" smtClean="0"/>
              <a:t>. Выпущенное количество водных биологических ресурсов </a:t>
            </a:r>
            <a:r>
              <a:rPr lang="ru-RU" b="1" dirty="0" smtClean="0"/>
              <a:t>не</a:t>
            </a:r>
            <a:r>
              <a:rPr lang="ru-RU" dirty="0" smtClean="0"/>
              <a:t> соответствует заявленному количеству, но выпуск произведен в сроки, согласно договору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37558" y="4880291"/>
            <a:ext cx="10144664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Выпущенное количество водных биологических ресурсов соответствует заявленному количеству, но выпуск произведен </a:t>
            </a:r>
            <a:r>
              <a:rPr lang="ru-RU" b="1" dirty="0" smtClean="0"/>
              <a:t>позже сроков</a:t>
            </a:r>
            <a:r>
              <a:rPr lang="ru-RU" dirty="0" smtClean="0"/>
              <a:t>, установленных по договору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907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32" y="1793701"/>
            <a:ext cx="4479320" cy="8903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767" y="4248786"/>
            <a:ext cx="4479320" cy="10806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1028"/>
          <p:cNvSpPr txBox="1">
            <a:spLocks/>
          </p:cNvSpPr>
          <p:nvPr/>
        </p:nvSpPr>
        <p:spPr>
          <a:xfrm>
            <a:off x="1138688" y="777337"/>
            <a:ext cx="9480430" cy="8201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Подписант акта сдачи-приемки выполненных работ со стороны Исполнителя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13551" y="1806939"/>
            <a:ext cx="385600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Подписантом является генеральный директор/директор/ (индивидуальный предприниматель) и т.д., действующий на основании Устава (свидетельства о регистрации ОГРНИП)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13551" y="4406058"/>
            <a:ext cx="3808563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Подписантом является уполномоченное лицо, действующее на основании доверенности (приказа)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5308192" y="3156404"/>
            <a:ext cx="267419" cy="53078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32" y="2782293"/>
            <a:ext cx="4479320" cy="1279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32" y="5463097"/>
            <a:ext cx="4479320" cy="12141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трелка вниз 11"/>
          <p:cNvSpPr/>
          <p:nvPr/>
        </p:nvSpPr>
        <p:spPr>
          <a:xfrm rot="16200000">
            <a:off x="5308192" y="5063994"/>
            <a:ext cx="267419" cy="530786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5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Объект 1028"/>
          <p:cNvSpPr>
            <a:spLocks noGrp="1"/>
          </p:cNvSpPr>
          <p:nvPr>
            <p:ph idx="1"/>
          </p:nvPr>
        </p:nvSpPr>
        <p:spPr>
          <a:xfrm>
            <a:off x="646982" y="1069675"/>
            <a:ext cx="10709694" cy="1285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smtClean="0"/>
              <a:t>Сведения о юридическом лице (индивидуальном предпринимателе), осуществившем мероприятие </a:t>
            </a:r>
            <a:br>
              <a:rPr lang="ru-RU" dirty="0" smtClean="0"/>
            </a:br>
            <a:r>
              <a:rPr lang="ru-RU" dirty="0" smtClean="0"/>
              <a:t>по искусственному воспроизводству водных биологических ресурсов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394" y="3845296"/>
            <a:ext cx="2458528" cy="2793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34" name="TextBox 1033"/>
          <p:cNvSpPr txBox="1"/>
          <p:nvPr/>
        </p:nvSpPr>
        <p:spPr>
          <a:xfrm>
            <a:off x="6987393" y="2463120"/>
            <a:ext cx="4369281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д</a:t>
            </a:r>
            <a:r>
              <a:rPr lang="ru-RU" dirty="0" smtClean="0"/>
              <a:t>ля юридического лица, в лице технического заказчика </a:t>
            </a:r>
            <a:r>
              <a:rPr lang="ru-RU" dirty="0"/>
              <a:t>-наименование, местонахождение, ИНН, </a:t>
            </a:r>
            <a:r>
              <a:rPr lang="ru-RU" dirty="0" smtClean="0"/>
              <a:t>ОГРН (Заказчика и Технического заказчика)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04713" y="2459254"/>
            <a:ext cx="2959096" cy="3427703"/>
            <a:chOff x="972695" y="2564767"/>
            <a:chExt cx="2959096" cy="342770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6405" y="4246544"/>
              <a:ext cx="2825386" cy="174592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031" name="TextBox 1030"/>
            <p:cNvSpPr txBox="1"/>
            <p:nvPr/>
          </p:nvSpPr>
          <p:spPr>
            <a:xfrm>
              <a:off x="1106405" y="2564767"/>
              <a:ext cx="2825386" cy="147732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/>
                <a:t>для юридического лица – </a:t>
              </a:r>
              <a:r>
                <a:rPr lang="ru-RU" dirty="0" smtClean="0"/>
                <a:t>наименование, местонахождение</a:t>
              </a:r>
              <a:r>
                <a:rPr lang="ru-RU" dirty="0"/>
                <a:t>, ИНН, </a:t>
              </a:r>
              <a:r>
                <a:rPr lang="ru-RU" dirty="0" smtClean="0"/>
                <a:t>ОГРН</a:t>
              </a:r>
              <a:endParaRPr lang="ru-RU" dirty="0"/>
            </a:p>
            <a:p>
              <a:endParaRPr lang="ru-RU" dirty="0"/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972695" y="3833468"/>
              <a:ext cx="267419" cy="439947"/>
            </a:xfrm>
            <a:prstGeom prst="downArrow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951" y="4141450"/>
            <a:ext cx="2983627" cy="17455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33" name="TextBox 1032"/>
          <p:cNvSpPr txBox="1"/>
          <p:nvPr/>
        </p:nvSpPr>
        <p:spPr>
          <a:xfrm>
            <a:off x="3754952" y="2471021"/>
            <a:ext cx="2983626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/>
              <a:t>для индивидуальный предпринимателей – фамилия, имя, отчество, домашний адрес, ИНН, </a:t>
            </a:r>
            <a:r>
              <a:rPr lang="ru-RU" dirty="0" smtClean="0"/>
              <a:t>ОГРНИП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621242" y="3845296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53684" y="3508402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0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65" y="2301634"/>
            <a:ext cx="3578722" cy="20478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065" y="4596486"/>
            <a:ext cx="3570210" cy="14773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1028"/>
          <p:cNvSpPr txBox="1">
            <a:spLocks/>
          </p:cNvSpPr>
          <p:nvPr/>
        </p:nvSpPr>
        <p:spPr>
          <a:xfrm>
            <a:off x="1330692" y="1583020"/>
            <a:ext cx="4336863" cy="5433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Сведения о Заказчике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0692" y="2318189"/>
            <a:ext cx="4336863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Если договор на искусственное воспроизводство водных биоресурсов заключен с Нижнеобским территориальным управлением Федерального агентства по рыболовству (далее – Управление), то  указываем реквизиты Управления: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0691" y="4596486"/>
            <a:ext cx="4336863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Если договор на искусственное воспроизводство водных биоресурсов заключен с </a:t>
            </a:r>
            <a:r>
              <a:rPr lang="ru-RU" dirty="0" smtClean="0"/>
              <a:t>Федеральным агентством </a:t>
            </a:r>
            <a:r>
              <a:rPr lang="ru-RU" dirty="0"/>
              <a:t>по </a:t>
            </a:r>
            <a:r>
              <a:rPr lang="ru-RU" dirty="0" smtClean="0"/>
              <a:t>рыболовству (далее – Росрыболовство), </a:t>
            </a:r>
            <a:r>
              <a:rPr lang="ru-RU" dirty="0"/>
              <a:t>то  указываем </a:t>
            </a:r>
            <a:r>
              <a:rPr lang="ru-RU" dirty="0" smtClean="0"/>
              <a:t>реквизиты Росрыболовства: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6200000">
            <a:off x="5581417" y="2480276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5581417" y="4803868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89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082" y="2577211"/>
            <a:ext cx="5150948" cy="7718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1028"/>
          <p:cNvSpPr txBox="1">
            <a:spLocks/>
          </p:cNvSpPr>
          <p:nvPr/>
        </p:nvSpPr>
        <p:spPr>
          <a:xfrm>
            <a:off x="1923690" y="1698811"/>
            <a:ext cx="8108831" cy="5263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Дата акта сдачи-приемки выполненных работ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936141" y="3704535"/>
            <a:ext cx="8108830" cy="25853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Согласно п</a:t>
            </a:r>
            <a:r>
              <a:rPr lang="ru-RU" dirty="0"/>
              <a:t>. 3.3 Договора, </a:t>
            </a:r>
            <a:r>
              <a:rPr lang="ru-RU" dirty="0" smtClean="0"/>
              <a:t>Исполнитель в </a:t>
            </a:r>
            <a:r>
              <a:rPr lang="ru-RU" dirty="0"/>
              <a:t>срок, </a:t>
            </a:r>
            <a:r>
              <a:rPr lang="ru-RU" b="1" dirty="0"/>
              <a:t>не превышающий 10 рабочих дней</a:t>
            </a:r>
            <a:r>
              <a:rPr lang="ru-RU" dirty="0"/>
              <a:t> со дня выпуска молоди (личинок) водного биологического ресурса, направляет Заказчику </a:t>
            </a:r>
            <a:r>
              <a:rPr lang="ru-RU" b="1" dirty="0"/>
              <a:t>2 подлинных экземпляра акта сдачи-приемки работ</a:t>
            </a:r>
            <a:r>
              <a:rPr lang="ru-RU" dirty="0"/>
              <a:t>, подписанных Исполнителем, 1 подлинный экземпляр акта выпуска молоди (личинок) водного биологического ресурса.</a:t>
            </a:r>
          </a:p>
          <a:p>
            <a:endParaRPr lang="ru-RU" dirty="0"/>
          </a:p>
          <a:p>
            <a:pPr algn="just"/>
            <a:r>
              <a:rPr lang="ru-RU" dirty="0" smtClean="0"/>
              <a:t>Таким образом, </a:t>
            </a:r>
            <a:r>
              <a:rPr lang="ru-RU" b="1" dirty="0" smtClean="0"/>
              <a:t>дата акта сдачи-приемки работ не должна превышать 10 рабочих дней со дня выпуска </a:t>
            </a:r>
            <a:r>
              <a:rPr lang="ru-RU" dirty="0" smtClean="0"/>
              <a:t>водных биологических ресурсов</a:t>
            </a:r>
            <a:r>
              <a:rPr lang="ru-RU" b="1" dirty="0" smtClean="0"/>
              <a:t> (день выпуска </a:t>
            </a:r>
            <a:r>
              <a:rPr lang="ru-RU" dirty="0"/>
              <a:t>водных биологических ресурсов</a:t>
            </a:r>
            <a:r>
              <a:rPr lang="ru-RU" b="1" dirty="0"/>
              <a:t> учитывается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7444596" y="3305423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46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23" y="2949528"/>
            <a:ext cx="6154946" cy="12234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23" y="4672164"/>
            <a:ext cx="6154946" cy="15001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1028"/>
          <p:cNvSpPr txBox="1">
            <a:spLocks/>
          </p:cNvSpPr>
          <p:nvPr/>
        </p:nvSpPr>
        <p:spPr>
          <a:xfrm>
            <a:off x="1078303" y="1752122"/>
            <a:ext cx="9480430" cy="8201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Подписант акта сдачи-приемки выполненных работ со стороны Исполнителя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90113" y="2949527"/>
            <a:ext cx="3856008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Подписантом является генеральный директор/директор/ (индивидуальный предприниматель) и т.д., действующий на основании Устава (свидетельства о регистрации ОГРНИП)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90113" y="5000641"/>
            <a:ext cx="3808563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Подписантом является уполномоченное лицо, действующее на основании доверенности (приказа)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4584940" y="3796173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584939" y="5054343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7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1028"/>
          <p:cNvSpPr txBox="1">
            <a:spLocks/>
          </p:cNvSpPr>
          <p:nvPr/>
        </p:nvSpPr>
        <p:spPr>
          <a:xfrm>
            <a:off x="1104182" y="2700070"/>
            <a:ext cx="9972135" cy="16994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dirty="0" smtClean="0"/>
              <a:t>Если лицо</a:t>
            </a:r>
            <a:r>
              <a:rPr lang="ru-RU" dirty="0"/>
              <a:t>, подписавшее Акты сдачи работ, </a:t>
            </a:r>
            <a:r>
              <a:rPr lang="ru-RU" dirty="0" smtClean="0"/>
              <a:t>наделено </a:t>
            </a:r>
            <a:r>
              <a:rPr lang="ru-RU" dirty="0"/>
              <a:t>соответствующими </a:t>
            </a:r>
            <a:r>
              <a:rPr lang="ru-RU" dirty="0" smtClean="0"/>
              <a:t>полномочиями (действует на основании доверенности), то </a:t>
            </a:r>
            <a:r>
              <a:rPr lang="ru-RU" b="1" dirty="0" smtClean="0"/>
              <a:t>необходимо приложить копию </a:t>
            </a:r>
            <a:r>
              <a:rPr lang="ru-RU" dirty="0" smtClean="0"/>
              <a:t>подтверждающего документа (</a:t>
            </a:r>
            <a:r>
              <a:rPr lang="ru-RU" b="1" dirty="0" smtClean="0"/>
              <a:t>доверенности</a:t>
            </a:r>
            <a:r>
              <a:rPr lang="ru-RU" dirty="0" smtClean="0"/>
              <a:t>, приказа)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430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1028"/>
          <p:cNvSpPr txBox="1">
            <a:spLocks/>
          </p:cNvSpPr>
          <p:nvPr/>
        </p:nvSpPr>
        <p:spPr>
          <a:xfrm>
            <a:off x="1604515" y="1345855"/>
            <a:ext cx="9480430" cy="8201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Подписант акта сдачи-приемки выполненных работ со стороны Заказчика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85" y="4013423"/>
            <a:ext cx="6754483" cy="12003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85" y="2374506"/>
            <a:ext cx="6754483" cy="10772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4671" y="2374506"/>
            <a:ext cx="4175185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Если договор на искусственное воспроизводство водных биоресурсов заключен с Нижнеобским территориальным управлением Федерального агентства по рыболовству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4671" y="4013423"/>
            <a:ext cx="4175185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Если договор на искусственное воспроизводство водных биоресурсов заключен с </a:t>
            </a:r>
            <a:r>
              <a:rPr lang="ru-RU" dirty="0" smtClean="0"/>
              <a:t>Федеральным агентством </a:t>
            </a:r>
            <a:r>
              <a:rPr lang="ru-RU" dirty="0"/>
              <a:t>по </a:t>
            </a:r>
            <a:r>
              <a:rPr lang="ru-RU" dirty="0" smtClean="0"/>
              <a:t>рыболовству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4326146" y="2861905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4326146" y="4739587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444593" y="5533217"/>
            <a:ext cx="3942275" cy="11695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Реквизиты Доверенности можно уточнить</a:t>
            </a:r>
            <a:br>
              <a:rPr lang="ru-RU" sz="1400" dirty="0" smtClean="0"/>
            </a:br>
            <a:r>
              <a:rPr lang="ru-RU" sz="1400" dirty="0" smtClean="0"/>
              <a:t>в отделе контроля за воспроизводством водных биоресурсов и регулирования рыболовства Нижнеобского территориального управления Федерального агентства по рыболовству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9282019" y="5213752"/>
            <a:ext cx="267419" cy="319465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7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865" y="1955658"/>
            <a:ext cx="5628906" cy="1199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866" y="4797866"/>
            <a:ext cx="5628902" cy="12449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865" y="3338460"/>
            <a:ext cx="5628903" cy="12404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1028"/>
          <p:cNvSpPr txBox="1">
            <a:spLocks/>
          </p:cNvSpPr>
          <p:nvPr/>
        </p:nvSpPr>
        <p:spPr>
          <a:xfrm>
            <a:off x="1190447" y="1224951"/>
            <a:ext cx="9480430" cy="5693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Дата выпуска водных биологических ресурсов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4673" y="1955660"/>
            <a:ext cx="518878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Выпуск водных биологических ресурсов проходил </a:t>
            </a:r>
            <a:br>
              <a:rPr lang="ru-RU" dirty="0" smtClean="0"/>
            </a:br>
            <a:r>
              <a:rPr lang="ru-RU" dirty="0" smtClean="0"/>
              <a:t>в один день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4671" y="4797866"/>
            <a:ext cx="5188791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Выпуск водных биологических ресурсов проходил в течение периода времени. Обычно указывается при бонитировочным методе, начиная с момента выпуска водных биологических ресурсов до момента подтверждения, что все водные биологические ресурсы выпущены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672" y="3338461"/>
            <a:ext cx="518879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Выпуск водных биологических ресурсов проходил </a:t>
            </a:r>
            <a:br>
              <a:rPr lang="ru-RU" dirty="0" smtClean="0"/>
            </a:br>
            <a:r>
              <a:rPr lang="ru-RU" dirty="0" smtClean="0"/>
              <a:t>в разные дни</a:t>
            </a: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5509324" y="2382017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5509323" y="3764818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6200000">
            <a:off x="5509322" y="5455055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1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723" y="3004535"/>
            <a:ext cx="7029181" cy="11246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724" y="4694962"/>
            <a:ext cx="7029180" cy="7434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1028"/>
          <p:cNvSpPr txBox="1">
            <a:spLocks/>
          </p:cNvSpPr>
          <p:nvPr/>
        </p:nvSpPr>
        <p:spPr>
          <a:xfrm>
            <a:off x="836763" y="1777042"/>
            <a:ext cx="10118786" cy="8022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 smtClean="0"/>
              <a:t>Реквизиты договора на выполнение работ по искусственному воспроизводству водных биоресурсов в целях: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2092" y="3004535"/>
            <a:ext cx="3528202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к</a:t>
            </a:r>
            <a:r>
              <a:rPr lang="ru-RU" dirty="0" smtClean="0"/>
              <a:t>омпенсации ущерба, причиненного водным биоресурсам и среде их обитания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2093" y="4698179"/>
            <a:ext cx="352820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существления искусственного воспроизводства водных биоресурсов за счет собственных средств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034207" y="3213188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4034206" y="4780161"/>
            <a:ext cx="267419" cy="43994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31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660</Words>
  <Application>Microsoft Office PowerPoint</Application>
  <PresentationFormat>Произвольный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ПОЯСНЕНИЯ ПО ЗАПОЛНЕНИЮ АКТА СДАЧИ-ПРИЕМКИ ВЫПОЛНЕННЫХ РАБОТ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Васильева Екатерина Сергеевна</cp:lastModifiedBy>
  <cp:revision>48</cp:revision>
  <dcterms:created xsi:type="dcterms:W3CDTF">2023-02-11T07:57:32Z</dcterms:created>
  <dcterms:modified xsi:type="dcterms:W3CDTF">2023-04-11T06:18:48Z</dcterms:modified>
</cp:coreProperties>
</file>