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6"/>
  </p:notesMasterIdLst>
  <p:sldIdLst>
    <p:sldId id="256" r:id="rId2"/>
    <p:sldId id="257" r:id="rId3"/>
    <p:sldId id="266" r:id="rId4"/>
    <p:sldId id="258" r:id="rId5"/>
  </p:sldIdLst>
  <p:sldSz cx="12192000" cy="6858000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7F0C6-C9BC-4D24-A179-9D3115ACD472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51219"/>
            <a:ext cx="543306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290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377317"/>
            <a:ext cx="294290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5129D-8C0D-4669-9820-C109CAD0C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20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4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4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00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0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0255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803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18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9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7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9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99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62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3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9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69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5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BAF7D-FE21-4971-A6A7-AF76FDBDDD5F}" type="datetimeFigureOut">
              <a:rPr lang="ru-RU" smtClean="0"/>
              <a:pPr/>
              <a:t>09.09.2016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443863-8001-456B-8CFC-72159C07E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0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77000">
              <a:schemeClr val="accent5">
                <a:alpha val="70000"/>
                <a:lumMod val="34000"/>
                <a:lumOff val="66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185" y="1135780"/>
            <a:ext cx="11004427" cy="427361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Предложения по установлению норм вылова при осуществлении любительского рыболовства в зоне деятельности </a:t>
            </a:r>
            <a:b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Нижнеобского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территориального управления  </a:t>
            </a:r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Росрыболовства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700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77000">
              <a:schemeClr val="accent5">
                <a:alpha val="70000"/>
                <a:lumMod val="34000"/>
                <a:lumOff val="66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764" y="356135"/>
            <a:ext cx="8911687" cy="837398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accent1"/>
                </a:solidFill>
              </a:rPr>
              <a:t>Нормы вылова в зоне ответственности </a:t>
            </a:r>
            <a:r>
              <a:rPr lang="ru-RU" sz="2400" b="1" i="1" dirty="0" err="1">
                <a:solidFill>
                  <a:schemeClr val="accent1"/>
                </a:solidFill>
              </a:rPr>
              <a:t>Нижнеобского</a:t>
            </a:r>
            <a:r>
              <a:rPr lang="ru-RU" sz="2400" b="1" i="1" dirty="0">
                <a:solidFill>
                  <a:schemeClr val="accent1"/>
                </a:solidFill>
              </a:rPr>
              <a:t> территориального управления </a:t>
            </a:r>
            <a:r>
              <a:rPr lang="ru-RU" sz="2400" b="1" i="1" dirty="0" err="1">
                <a:solidFill>
                  <a:schemeClr val="accent1"/>
                </a:solidFill>
              </a:rPr>
              <a:t>Росрыболовства</a:t>
            </a:r>
            <a:endParaRPr lang="ru-RU" sz="2400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32962"/>
              </p:ext>
            </p:extLst>
          </p:nvPr>
        </p:nvGraphicFramePr>
        <p:xfrm>
          <a:off x="1145834" y="1295821"/>
          <a:ext cx="10722546" cy="477926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>
                      <a:lumMod val="65000"/>
                    </a:schemeClr>
                  </a:outerShdw>
                </a:effectLst>
                <a:tableStyleId>{5C22544A-7EE6-4342-B048-85BDC9FD1C3A}</a:tableStyleId>
              </a:tblPr>
              <a:tblGrid>
                <a:gridCol w="5849170"/>
                <a:gridCol w="4873376"/>
              </a:tblGrid>
              <a:tr h="186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Виды водных биоресурсов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Суточная норма вылова, кг/</a:t>
                      </a:r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экз</a:t>
                      </a: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15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Свердловская область</a:t>
                      </a:r>
                      <a:endParaRPr lang="ru-RU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Хариус сибирский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3/15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Судак, щука, налим, сазан, лещ, язь суммарно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Карась, плотва, окунь суммарно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Прочие виды рыб*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суточная норма не устанавливается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15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Курганская область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787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Лещ, судак, налим, язь, щука, сазан, карась, плотва, окунь суммарно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Прочие виды рыб </a:t>
                      </a:r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суточная норма не устанавливается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Гаммарус</a:t>
                      </a: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Хирономиды</a:t>
                      </a: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0,1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15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Челябинская область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Сиг, рипус, суммарно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3/15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Лещ, судак, язь, щука, сазан, карась, плотва, окунь суммарно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Прочие виды </a:t>
                      </a:r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рыб*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Гаммарус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76393">
                <a:tc>
                  <a:txBody>
                    <a:bodyPr/>
                    <a:lstStyle/>
                    <a:p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Хирономиды</a:t>
                      </a:r>
                      <a:r>
                        <a:rPr lang="ru-RU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0,1 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9582" y="6084918"/>
            <a:ext cx="10818798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Примечание* в категорию прочие виды рыб включены: ерш, пескарь, гольян,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ротан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верховка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уклея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sz="120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47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77000">
              <a:schemeClr val="accent5">
                <a:alpha val="70000"/>
                <a:lumMod val="34000"/>
                <a:lumOff val="66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30041" y="895397"/>
            <a:ext cx="8911687" cy="837398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accent1"/>
                </a:solidFill>
              </a:rPr>
              <a:t>Нормы вылова в зоне ответственности </a:t>
            </a:r>
            <a:r>
              <a:rPr lang="ru-RU" sz="2400" b="1" i="1" dirty="0" err="1">
                <a:solidFill>
                  <a:schemeClr val="accent1"/>
                </a:solidFill>
              </a:rPr>
              <a:t>Нижнеобского</a:t>
            </a:r>
            <a:r>
              <a:rPr lang="ru-RU" sz="2400" b="1" i="1" dirty="0">
                <a:solidFill>
                  <a:schemeClr val="accent1"/>
                </a:solidFill>
              </a:rPr>
              <a:t> территориального управления </a:t>
            </a:r>
            <a:r>
              <a:rPr lang="ru-RU" sz="2400" b="1" i="1" dirty="0" err="1">
                <a:solidFill>
                  <a:schemeClr val="accent1"/>
                </a:solidFill>
              </a:rPr>
              <a:t>Росрыболовства</a:t>
            </a:r>
            <a:endParaRPr lang="ru-RU" sz="2400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49582" y="2008006"/>
          <a:ext cx="10722546" cy="42062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>
                      <a:lumMod val="65000"/>
                    </a:schemeClr>
                  </a:outerShdw>
                </a:effectLst>
                <a:tableStyleId>{5C22544A-7EE6-4342-B048-85BDC9FD1C3A}</a:tableStyleId>
              </a:tblPr>
              <a:tblGrid>
                <a:gridCol w="5640387"/>
                <a:gridCol w="5082159"/>
              </a:tblGrid>
              <a:tr h="186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Виды водных биоресурсов 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Суточная норма вылова, кг/</a:t>
                      </a:r>
                      <a:r>
                        <a:rPr lang="ru-RU" sz="2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экз</a:t>
                      </a: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9582" y="2428630"/>
          <a:ext cx="10722546" cy="331012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>
                      <a:lumMod val="65000"/>
                    </a:schemeClr>
                  </a:outerShdw>
                </a:effectLst>
                <a:tableStyleId>{5C22544A-7EE6-4342-B048-85BDC9FD1C3A}</a:tableStyleId>
              </a:tblPr>
              <a:tblGrid>
                <a:gridCol w="5632572"/>
                <a:gridCol w="5089974"/>
              </a:tblGrid>
              <a:tr h="1763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Тюменская область</a:t>
                      </a:r>
                      <a:endParaRPr lang="ru-RU" sz="2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Щука, судак, лещ,  язь, </a:t>
                      </a:r>
                      <a:r>
                        <a:rPr lang="ru-RU" sz="2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карась, </a:t>
                      </a:r>
                      <a:r>
                        <a:rPr lang="ru-RU" sz="24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сумарно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Прочие виды рыб </a:t>
                      </a:r>
                      <a:r>
                        <a:rPr lang="ru-RU" sz="2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*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суточная норма не устанавливается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Раки 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Гаммарус</a:t>
                      </a:r>
                      <a:endParaRPr lang="ru-RU" sz="200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Хирономиды</a:t>
                      </a:r>
                      <a:endParaRPr lang="ru-RU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30" marR="3593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0,1</a:t>
                      </a:r>
                    </a:p>
                  </a:txBody>
                  <a:tcPr marL="35930" marR="35930" marT="0" marB="0"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49582" y="5819289"/>
            <a:ext cx="10818798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Примечание* в категорию прочие виды рыб включены: ерш, пескарь, гольян,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ротан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верховка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уклея</a:t>
            </a:r>
            <a:r>
              <a:rPr lang="ru-RU" sz="140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sz="120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68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77000">
              <a:schemeClr val="accent5">
                <a:alpha val="70000"/>
                <a:lumMod val="34000"/>
                <a:lumOff val="66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0277" y="129689"/>
            <a:ext cx="10270156" cy="790804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chemeClr val="accent1"/>
                </a:solidFill>
              </a:rPr>
              <a:t>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598648"/>
              </p:ext>
            </p:extLst>
          </p:nvPr>
        </p:nvGraphicFramePr>
        <p:xfrm>
          <a:off x="870386" y="1101962"/>
          <a:ext cx="10569938" cy="5660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22268"/>
                <a:gridCol w="4847670"/>
              </a:tblGrid>
              <a:tr h="225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Виды водных биоресурсов 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Суточная норма вылова, кг/экз </a:t>
                      </a:r>
                      <a:endParaRPr lang="ru-RU" sz="1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</a:tr>
              <a:tr h="2258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i="1" dirty="0">
                          <a:solidFill>
                            <a:srgbClr val="FF0000"/>
                          </a:solidFill>
                          <a:effectLst/>
                        </a:rPr>
                        <a:t>Ямало-Ненецкий автономный округ, морские водные объекты  </a:t>
                      </a:r>
                      <a:endParaRPr lang="ru-RU" sz="1700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Хариус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Ряпушка 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Корюшка 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Навага, налим, язь, щука, лещ, ерш суммарно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1" dirty="0">
                          <a:solidFill>
                            <a:srgbClr val="FF0000"/>
                          </a:solidFill>
                          <a:effectLst/>
                        </a:rPr>
                        <a:t>Ямало-Ненецкий автономный округ, внутренние водные объекты </a:t>
                      </a:r>
                      <a:endParaRPr lang="ru-RU" sz="17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Арктический голец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-/1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Таймень в бассейне р. Таз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-/1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Хариус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Ряпушка 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Корюшка 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Навага, налим, язь, щука, лещ, ерш суммарно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1" dirty="0">
                          <a:solidFill>
                            <a:srgbClr val="FF0000"/>
                          </a:solidFill>
                          <a:effectLst/>
                        </a:rPr>
                        <a:t>Ханты – Мансийский  автономный округ </a:t>
                      </a:r>
                      <a:endParaRPr lang="ru-RU" sz="17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Тугун 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Сибирский хариус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Язь, щука, налим, судак, суммарно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Окунь, ерш, плотва, елец, карась, суммарно</a:t>
                      </a:r>
                      <a:endParaRPr lang="ru-RU" sz="17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  <a:tr h="225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Прочие виды рыб 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</a:rPr>
                        <a:t>суточная норма не устанавливается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7" marR="66637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12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328</Words>
  <Application>Microsoft Office PowerPoint</Application>
  <PresentationFormat>Произвольный</PresentationFormat>
  <Paragraphs>88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Легкий дым</vt:lpstr>
      <vt:lpstr>Предложения по установлению норм вылова при осуществлении любительского рыболовства в зоне деятельности   Нижнеобского территориального управления  Росрыболовства </vt:lpstr>
      <vt:lpstr>Нормы вылова в зоне ответственности Нижнеобского территориального управления Росрыболовства</vt:lpstr>
      <vt:lpstr>Нормы вылова в зоне ответственности Нижнеобского территориального управления Росрыболовства</vt:lpstr>
      <vt:lpstr>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по установлению норм вылова при осуществлении любительского рыболовства в зоне деятельности ФГБНУ «Госрыбцентр»</dc:title>
  <dc:creator>Савчук Петр Юрьевич</dc:creator>
  <cp:lastModifiedBy>Охман Любовь Николаевна</cp:lastModifiedBy>
  <cp:revision>20</cp:revision>
  <cp:lastPrinted>2016-09-07T10:10:02Z</cp:lastPrinted>
  <dcterms:created xsi:type="dcterms:W3CDTF">2016-09-07T04:00:31Z</dcterms:created>
  <dcterms:modified xsi:type="dcterms:W3CDTF">2016-09-09T11:22:27Z</dcterms:modified>
</cp:coreProperties>
</file>